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84048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249" autoAdjust="0"/>
  </p:normalViewPr>
  <p:slideViewPr>
    <p:cSldViewPr snapToGrid="0">
      <p:cViewPr varScale="1">
        <p:scale>
          <a:sx n="13" d="100"/>
          <a:sy n="13" d="100"/>
        </p:scale>
        <p:origin x="21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561BA-AD61-4450-B82F-DCC2D04F9C4B}" type="datetimeFigureOut">
              <a:rPr lang="en-US" smtClean="0"/>
              <a:t>3/27/2020</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992CD-F107-4E00-863C-C477C7F4E476}" type="slidenum">
              <a:rPr lang="en-US" smtClean="0"/>
              <a:t>‹#›</a:t>
            </a:fld>
            <a:endParaRPr lang="en-US"/>
          </a:p>
        </p:txBody>
      </p:sp>
    </p:spTree>
    <p:extLst>
      <p:ext uri="{BB962C8B-B14F-4D97-AF65-F5344CB8AC3E}">
        <p14:creationId xmlns:p14="http://schemas.microsoft.com/office/powerpoint/2010/main" val="15404734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WORDS MORE FIGURES</a:t>
            </a:r>
          </a:p>
        </p:txBody>
      </p:sp>
      <p:sp>
        <p:nvSpPr>
          <p:cNvPr id="4" name="Slide Number Placeholder 3"/>
          <p:cNvSpPr>
            <a:spLocks noGrp="1"/>
          </p:cNvSpPr>
          <p:nvPr>
            <p:ph type="sldNum" sz="quarter" idx="5"/>
          </p:nvPr>
        </p:nvSpPr>
        <p:spPr/>
        <p:txBody>
          <a:bodyPr/>
          <a:lstStyle/>
          <a:p>
            <a:fld id="{55F992CD-F107-4E00-863C-C477C7F4E476}" type="slidenum">
              <a:rPr lang="en-US" smtClean="0"/>
              <a:t>1</a:t>
            </a:fld>
            <a:endParaRPr lang="en-US"/>
          </a:p>
        </p:txBody>
      </p:sp>
    </p:spTree>
    <p:extLst>
      <p:ext uri="{BB962C8B-B14F-4D97-AF65-F5344CB8AC3E}">
        <p14:creationId xmlns:p14="http://schemas.microsoft.com/office/powerpoint/2010/main" val="424084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12EF-FB44-4C8F-BC94-9D24240194BB}"/>
              </a:ext>
            </a:extLst>
          </p:cNvPr>
          <p:cNvSpPr>
            <a:spLocks noGrp="1"/>
          </p:cNvSpPr>
          <p:nvPr>
            <p:ph type="ctrTitle"/>
          </p:nvPr>
        </p:nvSpPr>
        <p:spPr>
          <a:xfrm>
            <a:off x="4800600" y="6285233"/>
            <a:ext cx="28803600" cy="1337056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B9658-9AC7-4011-8457-AF67D687770A}"/>
              </a:ext>
            </a:extLst>
          </p:cNvPr>
          <p:cNvSpPr>
            <a:spLocks noGrp="1"/>
          </p:cNvSpPr>
          <p:nvPr>
            <p:ph type="subTitle" idx="1"/>
          </p:nvPr>
        </p:nvSpPr>
        <p:spPr>
          <a:xfrm>
            <a:off x="4800600" y="20171413"/>
            <a:ext cx="28803600" cy="9272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FD459F-2F34-4AE4-941A-EB7C60E6C19B}"/>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5" name="Footer Placeholder 4">
            <a:extLst>
              <a:ext uri="{FF2B5EF4-FFF2-40B4-BE49-F238E27FC236}">
                <a16:creationId xmlns:a16="http://schemas.microsoft.com/office/drawing/2014/main" id="{70DF5DB6-6334-437E-8181-F8A6BCB32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006D-A61E-46DC-BFB1-E2DCF03F94EC}"/>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1111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782E-8144-40A4-B6A1-9F374BDB1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F9CEE3-FE65-473F-ADD8-3EED15B4D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043F7-DD6A-4F3E-9505-73A285C9FCB3}"/>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5" name="Footer Placeholder 4">
            <a:extLst>
              <a:ext uri="{FF2B5EF4-FFF2-40B4-BE49-F238E27FC236}">
                <a16:creationId xmlns:a16="http://schemas.microsoft.com/office/drawing/2014/main" id="{F72DDE07-6628-484A-9E0B-ED7FAF650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8A790-9ADC-40F1-B1DB-CD2DD3165764}"/>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405493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BFA4B-423E-4649-B39D-2971628935F9}"/>
              </a:ext>
            </a:extLst>
          </p:cNvPr>
          <p:cNvSpPr>
            <a:spLocks noGrp="1"/>
          </p:cNvSpPr>
          <p:nvPr>
            <p:ph type="title" orient="vert"/>
          </p:nvPr>
        </p:nvSpPr>
        <p:spPr>
          <a:xfrm>
            <a:off x="27483435" y="2044700"/>
            <a:ext cx="8281035" cy="3254629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A8851-15C7-45D1-B891-43BD77DCA06E}"/>
              </a:ext>
            </a:extLst>
          </p:cNvPr>
          <p:cNvSpPr>
            <a:spLocks noGrp="1"/>
          </p:cNvSpPr>
          <p:nvPr>
            <p:ph type="body" orient="vert" idx="1"/>
          </p:nvPr>
        </p:nvSpPr>
        <p:spPr>
          <a:xfrm>
            <a:off x="2640330"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C2702-150A-4EC1-83B7-A55E0158000F}"/>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5" name="Footer Placeholder 4">
            <a:extLst>
              <a:ext uri="{FF2B5EF4-FFF2-40B4-BE49-F238E27FC236}">
                <a16:creationId xmlns:a16="http://schemas.microsoft.com/office/drawing/2014/main" id="{31BCFF18-47D3-4A89-B967-6A6C95E52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60DF4-2A8F-49C7-8722-6DDBDF39FE1B}"/>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120856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6611-1F15-4D1A-AFB3-31F22C9BE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531BC-C454-469D-B834-4D4926CD1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15490-0C7E-4876-94E9-D763B2D840BC}"/>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5" name="Footer Placeholder 4">
            <a:extLst>
              <a:ext uri="{FF2B5EF4-FFF2-40B4-BE49-F238E27FC236}">
                <a16:creationId xmlns:a16="http://schemas.microsoft.com/office/drawing/2014/main" id="{723A7FC7-C5F2-4182-BEBA-F2BE0EC66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9D236-803C-4AF1-B0F0-E5438329F10B}"/>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9823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7002-BC54-41BF-8F2B-65BD14A6B879}"/>
              </a:ext>
            </a:extLst>
          </p:cNvPr>
          <p:cNvSpPr>
            <a:spLocks noGrp="1"/>
          </p:cNvSpPr>
          <p:nvPr>
            <p:ph type="title"/>
          </p:nvPr>
        </p:nvSpPr>
        <p:spPr>
          <a:xfrm>
            <a:off x="2620328" y="9574536"/>
            <a:ext cx="33124140" cy="1597532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C2D3BE-0901-467A-86AD-47044021453C}"/>
              </a:ext>
            </a:extLst>
          </p:cNvPr>
          <p:cNvSpPr>
            <a:spLocks noGrp="1"/>
          </p:cNvSpPr>
          <p:nvPr>
            <p:ph type="body" idx="1"/>
          </p:nvPr>
        </p:nvSpPr>
        <p:spPr>
          <a:xfrm>
            <a:off x="2620328" y="25700996"/>
            <a:ext cx="33124140" cy="840104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A3A2A-45CC-4407-AC16-06B550D386C9}"/>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5" name="Footer Placeholder 4">
            <a:extLst>
              <a:ext uri="{FF2B5EF4-FFF2-40B4-BE49-F238E27FC236}">
                <a16:creationId xmlns:a16="http://schemas.microsoft.com/office/drawing/2014/main" id="{A100ABDA-4943-434D-A358-0620CA7CF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C7E4C-E792-467A-8168-E34FA8A973C8}"/>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274460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9E7F-D151-47A9-91F9-167A606D3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567C5-B2D7-4343-92F8-8A3402FEF2BA}"/>
              </a:ext>
            </a:extLst>
          </p:cNvPr>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21167-A850-4538-BFBB-8CB793FF4970}"/>
              </a:ext>
            </a:extLst>
          </p:cNvPr>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3BCCB5-07F2-406D-8257-BCFE9E8D3DAF}"/>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6" name="Footer Placeholder 5">
            <a:extLst>
              <a:ext uri="{FF2B5EF4-FFF2-40B4-BE49-F238E27FC236}">
                <a16:creationId xmlns:a16="http://schemas.microsoft.com/office/drawing/2014/main" id="{E1AB1AF1-DEE1-4864-A0CD-A1BEB6828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EF054-2482-433D-8ECA-66FFCA963E6F}"/>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36597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54B3-0776-4146-8B34-282BBA86902D}"/>
              </a:ext>
            </a:extLst>
          </p:cNvPr>
          <p:cNvSpPr>
            <a:spLocks noGrp="1"/>
          </p:cNvSpPr>
          <p:nvPr>
            <p:ph type="title"/>
          </p:nvPr>
        </p:nvSpPr>
        <p:spPr>
          <a:xfrm>
            <a:off x="2645332" y="2044703"/>
            <a:ext cx="33124140" cy="74231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11522-A7EC-4CB6-8EEA-1254F7DE76C0}"/>
              </a:ext>
            </a:extLst>
          </p:cNvPr>
          <p:cNvSpPr>
            <a:spLocks noGrp="1"/>
          </p:cNvSpPr>
          <p:nvPr>
            <p:ph type="body" idx="1"/>
          </p:nvPr>
        </p:nvSpPr>
        <p:spPr>
          <a:xfrm>
            <a:off x="2645334" y="9414513"/>
            <a:ext cx="16247029" cy="4613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4CA76A-5F76-42D2-B958-9EB796115228}"/>
              </a:ext>
            </a:extLst>
          </p:cNvPr>
          <p:cNvSpPr>
            <a:spLocks noGrp="1"/>
          </p:cNvSpPr>
          <p:nvPr>
            <p:ph sz="half" idx="2"/>
          </p:nvPr>
        </p:nvSpPr>
        <p:spPr>
          <a:xfrm>
            <a:off x="2645334" y="14028420"/>
            <a:ext cx="16247029"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352CE-CA2E-4660-A38B-7C898A67A4BF}"/>
              </a:ext>
            </a:extLst>
          </p:cNvPr>
          <p:cNvSpPr>
            <a:spLocks noGrp="1"/>
          </p:cNvSpPr>
          <p:nvPr>
            <p:ph type="body" sz="quarter" idx="3"/>
          </p:nvPr>
        </p:nvSpPr>
        <p:spPr>
          <a:xfrm>
            <a:off x="19442430" y="9414513"/>
            <a:ext cx="16327042" cy="4613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A76F8-D2E2-446F-9B42-219EF533603E}"/>
              </a:ext>
            </a:extLst>
          </p:cNvPr>
          <p:cNvSpPr>
            <a:spLocks noGrp="1"/>
          </p:cNvSpPr>
          <p:nvPr>
            <p:ph sz="quarter" idx="4"/>
          </p:nvPr>
        </p:nvSpPr>
        <p:spPr>
          <a:xfrm>
            <a:off x="19442430"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EF995B-5F57-4E20-9BFC-F06E12B6C77F}"/>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8" name="Footer Placeholder 7">
            <a:extLst>
              <a:ext uri="{FF2B5EF4-FFF2-40B4-BE49-F238E27FC236}">
                <a16:creationId xmlns:a16="http://schemas.microsoft.com/office/drawing/2014/main" id="{5CD48662-B9CB-49B7-80CC-399A8AB92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DC84C-01D9-4E00-AB52-C2A2BFAFF648}"/>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340205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C3EB-AD73-4F9B-BF59-F8E2F44A75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D6F7B1-3707-41D7-9B12-377FA125EC45}"/>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4" name="Footer Placeholder 3">
            <a:extLst>
              <a:ext uri="{FF2B5EF4-FFF2-40B4-BE49-F238E27FC236}">
                <a16:creationId xmlns:a16="http://schemas.microsoft.com/office/drawing/2014/main" id="{C40770B2-998E-4B17-8F50-9D4413DD5F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7CB442-625B-410C-97BB-D6066CBA2D63}"/>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222931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D2826-6B7C-49AE-8596-C32BC85B2081}"/>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3" name="Footer Placeholder 2">
            <a:extLst>
              <a:ext uri="{FF2B5EF4-FFF2-40B4-BE49-F238E27FC236}">
                <a16:creationId xmlns:a16="http://schemas.microsoft.com/office/drawing/2014/main" id="{C4B03462-19CB-47ED-9EB9-DA209E0311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81981D-624D-439B-8131-62B964F6F05F}"/>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68918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845-6D81-426A-B990-9D455763CCCA}"/>
              </a:ext>
            </a:extLst>
          </p:cNvPr>
          <p:cNvSpPr>
            <a:spLocks noGrp="1"/>
          </p:cNvSpPr>
          <p:nvPr>
            <p:ph type="title"/>
          </p:nvPr>
        </p:nvSpPr>
        <p:spPr>
          <a:xfrm>
            <a:off x="2645334" y="2560320"/>
            <a:ext cx="12386547" cy="896112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DCF673-AA85-4C5E-9352-0D83434B3E4F}"/>
              </a:ext>
            </a:extLst>
          </p:cNvPr>
          <p:cNvSpPr>
            <a:spLocks noGrp="1"/>
          </p:cNvSpPr>
          <p:nvPr>
            <p:ph idx="1"/>
          </p:nvPr>
        </p:nvSpPr>
        <p:spPr>
          <a:xfrm>
            <a:off x="16327042" y="5529583"/>
            <a:ext cx="19442430" cy="27292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61B12-31E8-4C40-95AC-40690FD5B463}"/>
              </a:ext>
            </a:extLst>
          </p:cNvPr>
          <p:cNvSpPr>
            <a:spLocks noGrp="1"/>
          </p:cNvSpPr>
          <p:nvPr>
            <p:ph type="body" sz="half" idx="2"/>
          </p:nvPr>
        </p:nvSpPr>
        <p:spPr>
          <a:xfrm>
            <a:off x="2645334" y="11521440"/>
            <a:ext cx="12386547" cy="213448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AF939-FD46-4217-9C5D-741106C860EF}"/>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6" name="Footer Placeholder 5">
            <a:extLst>
              <a:ext uri="{FF2B5EF4-FFF2-40B4-BE49-F238E27FC236}">
                <a16:creationId xmlns:a16="http://schemas.microsoft.com/office/drawing/2014/main" id="{B29D02CA-6AD6-435D-AADE-4BE251ED2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CB3CA-F668-4CE9-A724-E5358965FDBB}"/>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73413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1BCA-5BF0-415A-9C38-4CEFE67E759B}"/>
              </a:ext>
            </a:extLst>
          </p:cNvPr>
          <p:cNvSpPr>
            <a:spLocks noGrp="1"/>
          </p:cNvSpPr>
          <p:nvPr>
            <p:ph type="title"/>
          </p:nvPr>
        </p:nvSpPr>
        <p:spPr>
          <a:xfrm>
            <a:off x="2645334" y="2560320"/>
            <a:ext cx="12386547" cy="896112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55D4D4-AAF8-4CA1-8C7A-92A3D1A56E4B}"/>
              </a:ext>
            </a:extLst>
          </p:cNvPr>
          <p:cNvSpPr>
            <a:spLocks noGrp="1"/>
          </p:cNvSpPr>
          <p:nvPr>
            <p:ph type="pic" idx="1"/>
          </p:nvPr>
        </p:nvSpPr>
        <p:spPr>
          <a:xfrm>
            <a:off x="16327042" y="5529583"/>
            <a:ext cx="19442430" cy="27292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53B18D-DC1D-4BEA-836B-0ADD47248C24}"/>
              </a:ext>
            </a:extLst>
          </p:cNvPr>
          <p:cNvSpPr>
            <a:spLocks noGrp="1"/>
          </p:cNvSpPr>
          <p:nvPr>
            <p:ph type="body" sz="half" idx="2"/>
          </p:nvPr>
        </p:nvSpPr>
        <p:spPr>
          <a:xfrm>
            <a:off x="2645334" y="11521440"/>
            <a:ext cx="12386547" cy="213448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A3FA5-F4D1-4FC0-BD34-3436F234C054}"/>
              </a:ext>
            </a:extLst>
          </p:cNvPr>
          <p:cNvSpPr>
            <a:spLocks noGrp="1"/>
          </p:cNvSpPr>
          <p:nvPr>
            <p:ph type="dt" sz="half" idx="10"/>
          </p:nvPr>
        </p:nvSpPr>
        <p:spPr/>
        <p:txBody>
          <a:bodyPr/>
          <a:lstStyle/>
          <a:p>
            <a:fld id="{EC43B3C2-DEBD-4294-A700-80AE9731F94A}" type="datetimeFigureOut">
              <a:rPr lang="en-US" smtClean="0"/>
              <a:t>3/27/2020</a:t>
            </a:fld>
            <a:endParaRPr lang="en-US"/>
          </a:p>
        </p:txBody>
      </p:sp>
      <p:sp>
        <p:nvSpPr>
          <p:cNvPr id="6" name="Footer Placeholder 5">
            <a:extLst>
              <a:ext uri="{FF2B5EF4-FFF2-40B4-BE49-F238E27FC236}">
                <a16:creationId xmlns:a16="http://schemas.microsoft.com/office/drawing/2014/main" id="{6ABFFFAD-37CE-4D5B-954F-E3529931B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97D06-3F57-4109-BC49-ECBAB7F454B6}"/>
              </a:ext>
            </a:extLst>
          </p:cNvPr>
          <p:cNvSpPr>
            <a:spLocks noGrp="1"/>
          </p:cNvSpPr>
          <p:nvPr>
            <p:ph type="sldNum" sz="quarter" idx="12"/>
          </p:nvPr>
        </p:nvSpPr>
        <p:spPr/>
        <p:txBody>
          <a:bodyPr/>
          <a:lstStyle/>
          <a:p>
            <a:fld id="{BDCD5DA5-614D-465B-B324-F3FCD0FEDE41}" type="slidenum">
              <a:rPr lang="en-US" smtClean="0"/>
              <a:t>‹#›</a:t>
            </a:fld>
            <a:endParaRPr lang="en-US"/>
          </a:p>
        </p:txBody>
      </p:sp>
    </p:spTree>
    <p:extLst>
      <p:ext uri="{BB962C8B-B14F-4D97-AF65-F5344CB8AC3E}">
        <p14:creationId xmlns:p14="http://schemas.microsoft.com/office/powerpoint/2010/main" val="365207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FB090-AB0E-4900-B3BB-5787FEFF684B}"/>
              </a:ext>
            </a:extLst>
          </p:cNvPr>
          <p:cNvSpPr>
            <a:spLocks noGrp="1"/>
          </p:cNvSpPr>
          <p:nvPr>
            <p:ph type="title"/>
          </p:nvPr>
        </p:nvSpPr>
        <p:spPr>
          <a:xfrm>
            <a:off x="2640330" y="2044703"/>
            <a:ext cx="3312414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73AB2-E198-4936-A8BB-CAC4537E5675}"/>
              </a:ext>
            </a:extLst>
          </p:cNvPr>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9B045-8388-4124-BFCF-6BDCF382962B}"/>
              </a:ext>
            </a:extLst>
          </p:cNvPr>
          <p:cNvSpPr>
            <a:spLocks noGrp="1"/>
          </p:cNvSpPr>
          <p:nvPr>
            <p:ph type="dt" sz="half" idx="2"/>
          </p:nvPr>
        </p:nvSpPr>
        <p:spPr>
          <a:xfrm>
            <a:off x="2640330" y="35595563"/>
            <a:ext cx="8641080" cy="2044700"/>
          </a:xfrm>
          <a:prstGeom prst="rect">
            <a:avLst/>
          </a:prstGeom>
        </p:spPr>
        <p:txBody>
          <a:bodyPr vert="horz" lIns="91440" tIns="45720" rIns="91440" bIns="45720" rtlCol="0" anchor="ctr"/>
          <a:lstStyle>
            <a:lvl1pPr algn="l">
              <a:defRPr sz="1200">
                <a:solidFill>
                  <a:schemeClr val="tx1">
                    <a:tint val="75000"/>
                  </a:schemeClr>
                </a:solidFill>
              </a:defRPr>
            </a:lvl1pPr>
          </a:lstStyle>
          <a:p>
            <a:fld id="{EC43B3C2-DEBD-4294-A700-80AE9731F94A}" type="datetimeFigureOut">
              <a:rPr lang="en-US" smtClean="0"/>
              <a:t>3/27/2020</a:t>
            </a:fld>
            <a:endParaRPr lang="en-US"/>
          </a:p>
        </p:txBody>
      </p:sp>
      <p:sp>
        <p:nvSpPr>
          <p:cNvPr id="5" name="Footer Placeholder 4">
            <a:extLst>
              <a:ext uri="{FF2B5EF4-FFF2-40B4-BE49-F238E27FC236}">
                <a16:creationId xmlns:a16="http://schemas.microsoft.com/office/drawing/2014/main" id="{91E32087-4684-4F73-AEC8-7A5531B5D262}"/>
              </a:ext>
            </a:extLst>
          </p:cNvPr>
          <p:cNvSpPr>
            <a:spLocks noGrp="1"/>
          </p:cNvSpPr>
          <p:nvPr>
            <p:ph type="ftr" sz="quarter" idx="3"/>
          </p:nvPr>
        </p:nvSpPr>
        <p:spPr>
          <a:xfrm>
            <a:off x="12721590" y="35595563"/>
            <a:ext cx="12961620" cy="2044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E952CF-1923-4E99-8966-150FA585621E}"/>
              </a:ext>
            </a:extLst>
          </p:cNvPr>
          <p:cNvSpPr>
            <a:spLocks noGrp="1"/>
          </p:cNvSpPr>
          <p:nvPr>
            <p:ph type="sldNum" sz="quarter" idx="4"/>
          </p:nvPr>
        </p:nvSpPr>
        <p:spPr>
          <a:xfrm>
            <a:off x="27123390" y="35595563"/>
            <a:ext cx="8641080" cy="2044700"/>
          </a:xfrm>
          <a:prstGeom prst="rect">
            <a:avLst/>
          </a:prstGeom>
        </p:spPr>
        <p:txBody>
          <a:bodyPr vert="horz" lIns="91440" tIns="45720" rIns="91440" bIns="45720" rtlCol="0" anchor="ctr"/>
          <a:lstStyle>
            <a:lvl1pPr algn="r">
              <a:defRPr sz="1200">
                <a:solidFill>
                  <a:schemeClr val="tx1">
                    <a:tint val="75000"/>
                  </a:schemeClr>
                </a:solidFill>
              </a:defRPr>
            </a:lvl1pPr>
          </a:lstStyle>
          <a:p>
            <a:fld id="{BDCD5DA5-614D-465B-B324-F3FCD0FEDE41}" type="slidenum">
              <a:rPr lang="en-US" smtClean="0"/>
              <a:t>‹#›</a:t>
            </a:fld>
            <a:endParaRPr lang="en-US"/>
          </a:p>
        </p:txBody>
      </p:sp>
    </p:spTree>
    <p:extLst>
      <p:ext uri="{BB962C8B-B14F-4D97-AF65-F5344CB8AC3E}">
        <p14:creationId xmlns:p14="http://schemas.microsoft.com/office/powerpoint/2010/main" val="998761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A picture containing cake, made, toy, decorated&#10;&#10;Description automatically generated">
            <a:extLst>
              <a:ext uri="{FF2B5EF4-FFF2-40B4-BE49-F238E27FC236}">
                <a16:creationId xmlns:a16="http://schemas.microsoft.com/office/drawing/2014/main" id="{BEC9F334-0F8A-4006-B2C4-720FCFF20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7807" y="18356261"/>
            <a:ext cx="3652443" cy="3466298"/>
          </a:xfrm>
          <a:prstGeom prst="rect">
            <a:avLst/>
          </a:prstGeom>
        </p:spPr>
      </p:pic>
      <p:pic>
        <p:nvPicPr>
          <p:cNvPr id="93" name="Picture 92" descr="A close up of a necklace&#10;&#10;Description automatically generated">
            <a:extLst>
              <a:ext uri="{FF2B5EF4-FFF2-40B4-BE49-F238E27FC236}">
                <a16:creationId xmlns:a16="http://schemas.microsoft.com/office/drawing/2014/main" id="{BCF58D38-93F0-439F-A8D7-72FC18961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0250" y="18175259"/>
            <a:ext cx="3652443" cy="3466298"/>
          </a:xfrm>
          <a:prstGeom prst="rect">
            <a:avLst/>
          </a:prstGeom>
        </p:spPr>
      </p:pic>
      <p:pic>
        <p:nvPicPr>
          <p:cNvPr id="95" name="Picture 94" descr="A picture containing food&#10;&#10;Description automatically generated">
            <a:extLst>
              <a:ext uri="{FF2B5EF4-FFF2-40B4-BE49-F238E27FC236}">
                <a16:creationId xmlns:a16="http://schemas.microsoft.com/office/drawing/2014/main" id="{FB02E58D-09A6-4A06-87B9-A9F093C72E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61145" y="18311566"/>
            <a:ext cx="3866943" cy="3669867"/>
          </a:xfrm>
          <a:prstGeom prst="rect">
            <a:avLst/>
          </a:prstGeom>
        </p:spPr>
      </p:pic>
      <p:pic>
        <p:nvPicPr>
          <p:cNvPr id="97" name="Picture 96" descr="A picture containing abacus, food, cable&#10;&#10;Description automatically generated">
            <a:extLst>
              <a:ext uri="{FF2B5EF4-FFF2-40B4-BE49-F238E27FC236}">
                <a16:creationId xmlns:a16="http://schemas.microsoft.com/office/drawing/2014/main" id="{BCF11B71-4A0D-4881-B6F4-AAF298136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26337" y="21730866"/>
            <a:ext cx="3856865" cy="3660301"/>
          </a:xfrm>
          <a:prstGeom prst="rect">
            <a:avLst/>
          </a:prstGeom>
        </p:spPr>
      </p:pic>
      <p:pic>
        <p:nvPicPr>
          <p:cNvPr id="99" name="Picture 98" descr="A picture containing cake, decorated, colorful, necklace&#10;&#10;Description automatically generated">
            <a:extLst>
              <a:ext uri="{FF2B5EF4-FFF2-40B4-BE49-F238E27FC236}">
                <a16:creationId xmlns:a16="http://schemas.microsoft.com/office/drawing/2014/main" id="{8810744C-FC17-4095-BAED-DF2EA8838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9187" y="21919255"/>
            <a:ext cx="3486844" cy="3309138"/>
          </a:xfrm>
          <a:prstGeom prst="rect">
            <a:avLst/>
          </a:prstGeom>
        </p:spPr>
      </p:pic>
      <p:pic>
        <p:nvPicPr>
          <p:cNvPr id="101" name="Picture 100" descr="A picture containing cake, decorated, birthday, looking&#10;&#10;Description automatically generated">
            <a:extLst>
              <a:ext uri="{FF2B5EF4-FFF2-40B4-BE49-F238E27FC236}">
                <a16:creationId xmlns:a16="http://schemas.microsoft.com/office/drawing/2014/main" id="{56A99B4B-265F-469B-B192-040AB67FB5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66960" y="21704956"/>
            <a:ext cx="3652443" cy="3466299"/>
          </a:xfrm>
          <a:prstGeom prst="rect">
            <a:avLst/>
          </a:prstGeom>
        </p:spPr>
      </p:pic>
      <p:pic>
        <p:nvPicPr>
          <p:cNvPr id="83" name="Picture 82">
            <a:extLst>
              <a:ext uri="{FF2B5EF4-FFF2-40B4-BE49-F238E27FC236}">
                <a16:creationId xmlns:a16="http://schemas.microsoft.com/office/drawing/2014/main" id="{E0F93508-A75D-44B0-9AA8-E834E86BAFC0}"/>
              </a:ext>
            </a:extLst>
          </p:cNvPr>
          <p:cNvPicPr>
            <a:picLocks noChangeAspect="1"/>
          </p:cNvPicPr>
          <p:nvPr/>
        </p:nvPicPr>
        <p:blipFill>
          <a:blip r:embed="rId9"/>
          <a:stretch>
            <a:fillRect/>
          </a:stretch>
        </p:blipFill>
        <p:spPr>
          <a:xfrm>
            <a:off x="19150514" y="33023651"/>
            <a:ext cx="5871411" cy="3816877"/>
          </a:xfrm>
          <a:prstGeom prst="rect">
            <a:avLst/>
          </a:prstGeom>
        </p:spPr>
      </p:pic>
      <p:pic>
        <p:nvPicPr>
          <p:cNvPr id="84" name="Picture 83">
            <a:extLst>
              <a:ext uri="{FF2B5EF4-FFF2-40B4-BE49-F238E27FC236}">
                <a16:creationId xmlns:a16="http://schemas.microsoft.com/office/drawing/2014/main" id="{2C7C7EA9-9D6E-4C2C-A2FB-8E20360B51F9}"/>
              </a:ext>
            </a:extLst>
          </p:cNvPr>
          <p:cNvPicPr>
            <a:picLocks noChangeAspect="1"/>
          </p:cNvPicPr>
          <p:nvPr/>
        </p:nvPicPr>
        <p:blipFill>
          <a:blip r:embed="rId10"/>
          <a:stretch>
            <a:fillRect/>
          </a:stretch>
        </p:blipFill>
        <p:spPr>
          <a:xfrm>
            <a:off x="13279104" y="33026777"/>
            <a:ext cx="5894484" cy="3813752"/>
          </a:xfrm>
          <a:prstGeom prst="rect">
            <a:avLst/>
          </a:prstGeom>
        </p:spPr>
      </p:pic>
      <p:pic>
        <p:nvPicPr>
          <p:cNvPr id="42" name="Picture 41" descr="A picture containing cake, indoor, decorated, made&#10;&#10;Description automatically generated">
            <a:extLst>
              <a:ext uri="{FF2B5EF4-FFF2-40B4-BE49-F238E27FC236}">
                <a16:creationId xmlns:a16="http://schemas.microsoft.com/office/drawing/2014/main" id="{42521BB3-19BA-4655-94B1-C851824134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72775" y="5441959"/>
            <a:ext cx="3376522" cy="3204439"/>
          </a:xfrm>
          <a:prstGeom prst="rect">
            <a:avLst/>
          </a:prstGeom>
        </p:spPr>
      </p:pic>
      <p:pic>
        <p:nvPicPr>
          <p:cNvPr id="46" name="Picture 45" descr="A close up of a necklace&#10;&#10;Description automatically generated">
            <a:extLst>
              <a:ext uri="{FF2B5EF4-FFF2-40B4-BE49-F238E27FC236}">
                <a16:creationId xmlns:a16="http://schemas.microsoft.com/office/drawing/2014/main" id="{1AD53AAF-2AAE-42C8-8444-D0D29BB1DC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942520" y="5726412"/>
            <a:ext cx="3215749" cy="3051860"/>
          </a:xfrm>
          <a:prstGeom prst="rect">
            <a:avLst/>
          </a:prstGeom>
        </p:spPr>
      </p:pic>
      <p:pic>
        <p:nvPicPr>
          <p:cNvPr id="54" name="Picture 53" descr="A picture containing holding, food, phone&#10;&#10;Description automatically generated">
            <a:extLst>
              <a:ext uri="{FF2B5EF4-FFF2-40B4-BE49-F238E27FC236}">
                <a16:creationId xmlns:a16="http://schemas.microsoft.com/office/drawing/2014/main" id="{2C0F5862-1777-4478-9E01-204F9E6275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207094" y="5370760"/>
            <a:ext cx="3946425" cy="3745297"/>
          </a:xfrm>
          <a:prstGeom prst="rect">
            <a:avLst/>
          </a:prstGeom>
        </p:spPr>
      </p:pic>
      <p:pic>
        <p:nvPicPr>
          <p:cNvPr id="58" name="Picture 57" descr="A picture containing cake, indoor, looking, birthday&#10;&#10;Description automatically generated">
            <a:extLst>
              <a:ext uri="{FF2B5EF4-FFF2-40B4-BE49-F238E27FC236}">
                <a16:creationId xmlns:a16="http://schemas.microsoft.com/office/drawing/2014/main" id="{832B9B11-C6E0-4DA0-B5CD-499C5F6C12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75475" y="8699407"/>
            <a:ext cx="3388896" cy="3216183"/>
          </a:xfrm>
          <a:prstGeom prst="rect">
            <a:avLst/>
          </a:prstGeom>
        </p:spPr>
      </p:pic>
      <p:pic>
        <p:nvPicPr>
          <p:cNvPr id="72" name="Picture 71" descr="A picture containing cake, necklace, fruit, colorful&#10;&#10;Description automatically generated">
            <a:extLst>
              <a:ext uri="{FF2B5EF4-FFF2-40B4-BE49-F238E27FC236}">
                <a16:creationId xmlns:a16="http://schemas.microsoft.com/office/drawing/2014/main" id="{A0D1B07D-898A-4B62-88BF-EE38416DF9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966217" y="8741890"/>
            <a:ext cx="3388896" cy="3216183"/>
          </a:xfrm>
          <a:prstGeom prst="rect">
            <a:avLst/>
          </a:prstGeom>
        </p:spPr>
      </p:pic>
      <p:pic>
        <p:nvPicPr>
          <p:cNvPr id="74" name="Picture 73" descr="A picture containing cake, decorated, necklace, made&#10;&#10;Description automatically generated">
            <a:extLst>
              <a:ext uri="{FF2B5EF4-FFF2-40B4-BE49-F238E27FC236}">
                <a16:creationId xmlns:a16="http://schemas.microsoft.com/office/drawing/2014/main" id="{9E0B99F3-783E-4A74-A431-6D7DE03D4F8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261275" y="8699407"/>
            <a:ext cx="3458975" cy="3282690"/>
          </a:xfrm>
          <a:prstGeom prst="rect">
            <a:avLst/>
          </a:prstGeom>
        </p:spPr>
      </p:pic>
      <p:pic>
        <p:nvPicPr>
          <p:cNvPr id="12" name="Picture 11">
            <a:extLst>
              <a:ext uri="{FF2B5EF4-FFF2-40B4-BE49-F238E27FC236}">
                <a16:creationId xmlns:a16="http://schemas.microsoft.com/office/drawing/2014/main" id="{C13663D6-CC8B-4793-B2CA-B02BB4764F30}"/>
              </a:ext>
            </a:extLst>
          </p:cNvPr>
          <p:cNvPicPr>
            <a:picLocks noChangeAspect="1"/>
          </p:cNvPicPr>
          <p:nvPr/>
        </p:nvPicPr>
        <p:blipFill>
          <a:blip r:embed="rId17"/>
          <a:stretch>
            <a:fillRect/>
          </a:stretch>
        </p:blipFill>
        <p:spPr>
          <a:xfrm>
            <a:off x="12498434" y="5086420"/>
            <a:ext cx="12981176" cy="7821486"/>
          </a:xfrm>
          <a:prstGeom prst="rect">
            <a:avLst/>
          </a:prstGeom>
        </p:spPr>
      </p:pic>
      <p:pic>
        <p:nvPicPr>
          <p:cNvPr id="28" name="Picture 27" descr="A picture containing game, honeycomb&#10;&#10;Description automatically generated">
            <a:extLst>
              <a:ext uri="{FF2B5EF4-FFF2-40B4-BE49-F238E27FC236}">
                <a16:creationId xmlns:a16="http://schemas.microsoft.com/office/drawing/2014/main" id="{718BD595-9888-4C5D-AACF-35CD8048D91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51173" y="12824476"/>
            <a:ext cx="4294299" cy="2738032"/>
          </a:xfrm>
          <a:prstGeom prst="rect">
            <a:avLst/>
          </a:prstGeom>
        </p:spPr>
      </p:pic>
      <p:pic>
        <p:nvPicPr>
          <p:cNvPr id="59" name="Picture 58" descr="A picture containing fruit, looking, decorated, cake&#10;&#10;Description automatically generated">
            <a:extLst>
              <a:ext uri="{FF2B5EF4-FFF2-40B4-BE49-F238E27FC236}">
                <a16:creationId xmlns:a16="http://schemas.microsoft.com/office/drawing/2014/main" id="{B5A56FF3-E15B-45E8-9F1A-71D1C3AC8F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640620" y="27291443"/>
            <a:ext cx="5109580" cy="4266629"/>
          </a:xfrm>
          <a:prstGeom prst="rect">
            <a:avLst/>
          </a:prstGeom>
        </p:spPr>
      </p:pic>
      <p:pic>
        <p:nvPicPr>
          <p:cNvPr id="57" name="Picture 56" descr="A picture containing food&#10;&#10;Description automatically generated">
            <a:extLst>
              <a:ext uri="{FF2B5EF4-FFF2-40B4-BE49-F238E27FC236}">
                <a16:creationId xmlns:a16="http://schemas.microsoft.com/office/drawing/2014/main" id="{615E92BB-B986-4A44-9202-1BBB7BBAABC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929158" y="27078886"/>
            <a:ext cx="5702733" cy="4803402"/>
          </a:xfrm>
          <a:prstGeom prst="rect">
            <a:avLst/>
          </a:prstGeom>
        </p:spPr>
      </p:pic>
      <p:pic>
        <p:nvPicPr>
          <p:cNvPr id="55" name="Picture 54" descr="A picture containing food&#10;&#10;Description automatically generated">
            <a:extLst>
              <a:ext uri="{FF2B5EF4-FFF2-40B4-BE49-F238E27FC236}">
                <a16:creationId xmlns:a16="http://schemas.microsoft.com/office/drawing/2014/main" id="{CE3BA052-0D38-4D11-91E8-8B7AC2A6D13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551079" y="27542688"/>
            <a:ext cx="4607941" cy="3847748"/>
          </a:xfrm>
          <a:prstGeom prst="rect">
            <a:avLst/>
          </a:prstGeom>
        </p:spPr>
      </p:pic>
      <p:pic>
        <p:nvPicPr>
          <p:cNvPr id="45" name="Picture 44">
            <a:extLst>
              <a:ext uri="{FF2B5EF4-FFF2-40B4-BE49-F238E27FC236}">
                <a16:creationId xmlns:a16="http://schemas.microsoft.com/office/drawing/2014/main" id="{1DD5D912-9FEB-43E1-B864-D11AE5E88762}"/>
              </a:ext>
            </a:extLst>
          </p:cNvPr>
          <p:cNvPicPr>
            <a:picLocks noChangeAspect="1"/>
          </p:cNvPicPr>
          <p:nvPr/>
        </p:nvPicPr>
        <p:blipFill>
          <a:blip r:embed="rId22"/>
          <a:stretch>
            <a:fillRect/>
          </a:stretch>
        </p:blipFill>
        <p:spPr>
          <a:xfrm>
            <a:off x="13467943" y="16364971"/>
            <a:ext cx="5904119" cy="3841103"/>
          </a:xfrm>
          <a:prstGeom prst="rect">
            <a:avLst/>
          </a:prstGeom>
        </p:spPr>
      </p:pic>
      <p:pic>
        <p:nvPicPr>
          <p:cNvPr id="44" name="Picture 43">
            <a:extLst>
              <a:ext uri="{FF2B5EF4-FFF2-40B4-BE49-F238E27FC236}">
                <a16:creationId xmlns:a16="http://schemas.microsoft.com/office/drawing/2014/main" id="{1D318A01-FEF0-4445-97F1-D4ADF8867C6A}"/>
              </a:ext>
            </a:extLst>
          </p:cNvPr>
          <p:cNvPicPr>
            <a:picLocks noChangeAspect="1"/>
          </p:cNvPicPr>
          <p:nvPr/>
        </p:nvPicPr>
        <p:blipFill>
          <a:blip r:embed="rId23"/>
          <a:stretch>
            <a:fillRect/>
          </a:stretch>
        </p:blipFill>
        <p:spPr>
          <a:xfrm>
            <a:off x="19372062" y="16364971"/>
            <a:ext cx="5741531" cy="3841103"/>
          </a:xfrm>
          <a:prstGeom prst="rect">
            <a:avLst/>
          </a:prstGeom>
        </p:spPr>
      </p:pic>
      <p:sp>
        <p:nvSpPr>
          <p:cNvPr id="37" name="TextBox 36">
            <a:extLst>
              <a:ext uri="{FF2B5EF4-FFF2-40B4-BE49-F238E27FC236}">
                <a16:creationId xmlns:a16="http://schemas.microsoft.com/office/drawing/2014/main" id="{F9159FD3-41DC-400C-B21D-EEC9450210FD}"/>
              </a:ext>
            </a:extLst>
          </p:cNvPr>
          <p:cNvSpPr txBox="1"/>
          <p:nvPr/>
        </p:nvSpPr>
        <p:spPr>
          <a:xfrm>
            <a:off x="13370771" y="14037449"/>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Results</a:t>
            </a:r>
          </a:p>
        </p:txBody>
      </p:sp>
      <p:sp>
        <p:nvSpPr>
          <p:cNvPr id="24" name="TextBox 23">
            <a:extLst>
              <a:ext uri="{FF2B5EF4-FFF2-40B4-BE49-F238E27FC236}">
                <a16:creationId xmlns:a16="http://schemas.microsoft.com/office/drawing/2014/main" id="{0A507C3E-60F9-492E-B6D0-3E6C418F8E93}"/>
              </a:ext>
            </a:extLst>
          </p:cNvPr>
          <p:cNvSpPr txBox="1"/>
          <p:nvPr/>
        </p:nvSpPr>
        <p:spPr>
          <a:xfrm>
            <a:off x="765961" y="30364282"/>
            <a:ext cx="11742821"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Table 1. </a:t>
            </a:r>
            <a:r>
              <a:rPr lang="en-US" sz="2000" dirty="0">
                <a:latin typeface="Times New Roman" panose="02020603050405020304" pitchFamily="18" charset="0"/>
                <a:cs typeface="Times New Roman" panose="02020603050405020304" pitchFamily="18" charset="0"/>
              </a:rPr>
              <a:t>Table 1 lists all the bile salts used in this assay and describes the 5 R-groups on each. Figure 3 displays the location of the R-groups. Figure 1a shows the structure of SC, figure 1b shows the structure of SGC and Figure 1c shows the structure of STC.</a:t>
            </a:r>
            <a:endParaRPr lang="en-US" sz="2000" b="1" dirty="0">
              <a:latin typeface="Times New Roman" panose="02020603050405020304" pitchFamily="18" charset="0"/>
              <a:cs typeface="Times New Roman" panose="02020603050405020304" pitchFamily="18" charset="0"/>
            </a:endParaRPr>
          </a:p>
        </p:txBody>
      </p:sp>
      <p:graphicFrame>
        <p:nvGraphicFramePr>
          <p:cNvPr id="4" name="Table 9">
            <a:extLst>
              <a:ext uri="{FF2B5EF4-FFF2-40B4-BE49-F238E27FC236}">
                <a16:creationId xmlns:a16="http://schemas.microsoft.com/office/drawing/2014/main" id="{4C009963-2A56-4DCF-B749-D7A711D9F359}"/>
              </a:ext>
            </a:extLst>
          </p:cNvPr>
          <p:cNvGraphicFramePr>
            <a:graphicFrameLocks noGrp="1"/>
          </p:cNvGraphicFramePr>
          <p:nvPr>
            <p:extLst>
              <p:ext uri="{D42A27DB-BD31-4B8C-83A1-F6EECF244321}">
                <p14:modId xmlns:p14="http://schemas.microsoft.com/office/powerpoint/2010/main" val="4275900927"/>
              </p:ext>
            </p:extLst>
          </p:nvPr>
        </p:nvGraphicFramePr>
        <p:xfrm>
          <a:off x="793334" y="23945483"/>
          <a:ext cx="11742822" cy="6400800"/>
        </p:xfrm>
        <a:graphic>
          <a:graphicData uri="http://schemas.openxmlformats.org/drawingml/2006/table">
            <a:tbl>
              <a:tblPr firstRow="1" bandRow="1">
                <a:tableStyleId>{D27102A9-8310-4765-A935-A1911B00CA55}</a:tableStyleId>
              </a:tblPr>
              <a:tblGrid>
                <a:gridCol w="3336762">
                  <a:extLst>
                    <a:ext uri="{9D8B030D-6E8A-4147-A177-3AD203B41FA5}">
                      <a16:colId xmlns:a16="http://schemas.microsoft.com/office/drawing/2014/main" val="2893565215"/>
                    </a:ext>
                  </a:extLst>
                </a:gridCol>
                <a:gridCol w="1379621">
                  <a:extLst>
                    <a:ext uri="{9D8B030D-6E8A-4147-A177-3AD203B41FA5}">
                      <a16:colId xmlns:a16="http://schemas.microsoft.com/office/drawing/2014/main" val="465810292"/>
                    </a:ext>
                  </a:extLst>
                </a:gridCol>
                <a:gridCol w="1058779">
                  <a:extLst>
                    <a:ext uri="{9D8B030D-6E8A-4147-A177-3AD203B41FA5}">
                      <a16:colId xmlns:a16="http://schemas.microsoft.com/office/drawing/2014/main" val="4280626421"/>
                    </a:ext>
                  </a:extLst>
                </a:gridCol>
                <a:gridCol w="1026695">
                  <a:extLst>
                    <a:ext uri="{9D8B030D-6E8A-4147-A177-3AD203B41FA5}">
                      <a16:colId xmlns:a16="http://schemas.microsoft.com/office/drawing/2014/main" val="3874440494"/>
                    </a:ext>
                  </a:extLst>
                </a:gridCol>
                <a:gridCol w="1074821">
                  <a:extLst>
                    <a:ext uri="{9D8B030D-6E8A-4147-A177-3AD203B41FA5}">
                      <a16:colId xmlns:a16="http://schemas.microsoft.com/office/drawing/2014/main" val="3528686689"/>
                    </a:ext>
                  </a:extLst>
                </a:gridCol>
                <a:gridCol w="1023687">
                  <a:extLst>
                    <a:ext uri="{9D8B030D-6E8A-4147-A177-3AD203B41FA5}">
                      <a16:colId xmlns:a16="http://schemas.microsoft.com/office/drawing/2014/main" val="370245906"/>
                    </a:ext>
                  </a:extLst>
                </a:gridCol>
                <a:gridCol w="2842457">
                  <a:extLst>
                    <a:ext uri="{9D8B030D-6E8A-4147-A177-3AD203B41FA5}">
                      <a16:colId xmlns:a16="http://schemas.microsoft.com/office/drawing/2014/main" val="1666270662"/>
                    </a:ext>
                  </a:extLst>
                </a:gridCol>
              </a:tblGrid>
              <a:tr h="416780">
                <a:tc>
                  <a:txBody>
                    <a:bodyPr/>
                    <a:lstStyle/>
                    <a:p>
                      <a:r>
                        <a:rPr lang="en-US" sz="2400" dirty="0">
                          <a:latin typeface="Times New Roman" panose="02020603050405020304" pitchFamily="18" charset="0"/>
                          <a:cs typeface="Times New Roman" panose="02020603050405020304" pitchFamily="18" charset="0"/>
                        </a:rPr>
                        <a:t>Bile Salt, Sodium-</a:t>
                      </a:r>
                    </a:p>
                  </a:txBody>
                  <a:tcPr/>
                </a:tc>
                <a:tc>
                  <a:txBody>
                    <a:bodyPr/>
                    <a:lstStyle/>
                    <a:p>
                      <a:r>
                        <a:rPr lang="en-US" sz="2400" dirty="0" err="1">
                          <a:latin typeface="Times New Roman" panose="02020603050405020304" pitchFamily="18" charset="0"/>
                          <a:cs typeface="Times New Roman" panose="02020603050405020304" pitchFamily="18" charset="0"/>
                        </a:rPr>
                        <a:t>Abbrv</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R1</a:t>
                      </a:r>
                    </a:p>
                  </a:txBody>
                  <a:tcPr/>
                </a:tc>
                <a:tc>
                  <a:txBody>
                    <a:bodyPr/>
                    <a:lstStyle/>
                    <a:p>
                      <a:r>
                        <a:rPr lang="en-US" sz="2400" dirty="0">
                          <a:latin typeface="Times New Roman" panose="02020603050405020304" pitchFamily="18" charset="0"/>
                          <a:cs typeface="Times New Roman" panose="02020603050405020304" pitchFamily="18" charset="0"/>
                        </a:rPr>
                        <a:t>R2</a:t>
                      </a:r>
                    </a:p>
                  </a:txBody>
                  <a:tcPr/>
                </a:tc>
                <a:tc>
                  <a:txBody>
                    <a:bodyPr/>
                    <a:lstStyle/>
                    <a:p>
                      <a:r>
                        <a:rPr lang="en-US" sz="2400" dirty="0">
                          <a:latin typeface="Times New Roman" panose="02020603050405020304" pitchFamily="18" charset="0"/>
                          <a:cs typeface="Times New Roman" panose="02020603050405020304" pitchFamily="18" charset="0"/>
                        </a:rPr>
                        <a:t>R3</a:t>
                      </a:r>
                    </a:p>
                  </a:txBody>
                  <a:tcPr/>
                </a:tc>
                <a:tc>
                  <a:txBody>
                    <a:bodyPr/>
                    <a:lstStyle/>
                    <a:p>
                      <a:r>
                        <a:rPr lang="en-US" sz="2400" dirty="0">
                          <a:latin typeface="Times New Roman" panose="02020603050405020304" pitchFamily="18" charset="0"/>
                          <a:cs typeface="Times New Roman" panose="02020603050405020304" pitchFamily="18" charset="0"/>
                        </a:rPr>
                        <a:t>R4</a:t>
                      </a:r>
                    </a:p>
                  </a:txBody>
                  <a:tcPr/>
                </a:tc>
                <a:tc>
                  <a:txBody>
                    <a:bodyPr/>
                    <a:lstStyle/>
                    <a:p>
                      <a:r>
                        <a:rPr lang="en-US" sz="2400" dirty="0">
                          <a:latin typeface="Times New Roman" panose="02020603050405020304" pitchFamily="18" charset="0"/>
                          <a:cs typeface="Times New Roman" panose="02020603050405020304" pitchFamily="18" charset="0"/>
                        </a:rPr>
                        <a:t>R5</a:t>
                      </a:r>
                    </a:p>
                  </a:txBody>
                  <a:tcPr/>
                </a:tc>
                <a:extLst>
                  <a:ext uri="{0D108BD9-81ED-4DB2-BD59-A6C34878D82A}">
                    <a16:rowId xmlns:a16="http://schemas.microsoft.com/office/drawing/2014/main" val="2793788473"/>
                  </a:ext>
                </a:extLst>
              </a:tr>
              <a:tr h="416780">
                <a:tc>
                  <a:txBody>
                    <a:bodyPr/>
                    <a:lstStyle/>
                    <a:p>
                      <a:r>
                        <a:rPr lang="en-US" sz="2400" dirty="0">
                          <a:latin typeface="Times New Roman" panose="02020603050405020304" pitchFamily="18" charset="0"/>
                          <a:cs typeface="Times New Roman" panose="02020603050405020304" pitchFamily="18" charset="0"/>
                        </a:rPr>
                        <a:t>Cholate</a:t>
                      </a:r>
                    </a:p>
                  </a:txBody>
                  <a:tcPr/>
                </a:tc>
                <a:tc>
                  <a:txBody>
                    <a:bodyPr/>
                    <a:lstStyle/>
                    <a:p>
                      <a:r>
                        <a:rPr lang="en-US" sz="2400" dirty="0">
                          <a:latin typeface="Times New Roman" panose="02020603050405020304" pitchFamily="18" charset="0"/>
                          <a:cs typeface="Times New Roman" panose="02020603050405020304" pitchFamily="18" charset="0"/>
                        </a:rPr>
                        <a:t>SC</a:t>
                      </a:r>
                    </a:p>
                  </a:txBody>
                  <a:tcPr/>
                </a:tc>
                <a:tc>
                  <a:txBody>
                    <a:bodyPr/>
                    <a:lstStyle/>
                    <a:p>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50479744"/>
                  </a:ext>
                </a:extLst>
              </a:tr>
              <a:tr h="416780">
                <a:tc>
                  <a:txBody>
                    <a:bodyPr/>
                    <a:lstStyle/>
                    <a:p>
                      <a:r>
                        <a:rPr lang="en-US" sz="2400" dirty="0">
                          <a:latin typeface="Times New Roman" panose="02020603050405020304" pitchFamily="18" charset="0"/>
                          <a:cs typeface="Times New Roman" panose="02020603050405020304" pitchFamily="18" charset="0"/>
                        </a:rPr>
                        <a:t>Deoxycholate</a:t>
                      </a:r>
                    </a:p>
                  </a:txBody>
                  <a:tcPr/>
                </a:tc>
                <a:tc>
                  <a:txBody>
                    <a:bodyPr/>
                    <a:lstStyle/>
                    <a:p>
                      <a:r>
                        <a:rPr lang="en-US" sz="2400" dirty="0">
                          <a:latin typeface="Times New Roman" panose="02020603050405020304" pitchFamily="18" charset="0"/>
                          <a:cs typeface="Times New Roman" panose="02020603050405020304" pitchFamily="18" charset="0"/>
                        </a:rPr>
                        <a:t>SDC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08595207"/>
                  </a:ext>
                </a:extLst>
              </a:tr>
              <a:tr h="416780">
                <a:tc>
                  <a:txBody>
                    <a:bodyPr/>
                    <a:lstStyle/>
                    <a:p>
                      <a:r>
                        <a:rPr lang="en-US" sz="2400" dirty="0" err="1">
                          <a:latin typeface="Times New Roman" panose="02020603050405020304" pitchFamily="18" charset="0"/>
                          <a:cs typeface="Times New Roman" panose="02020603050405020304" pitchFamily="18" charset="0"/>
                        </a:rPr>
                        <a:t>Chenodeocycholate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SCDC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kern="1200" dirty="0">
                          <a:effectLst/>
                          <a:latin typeface="Times New Roman" panose="02020603050405020304" pitchFamily="18" charset="0"/>
                          <a:cs typeface="Times New Roman" panose="02020603050405020304" pitchFamily="18" charset="0"/>
                        </a:rPr>
                        <a:t>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4408389"/>
                  </a:ext>
                </a:extLst>
              </a:tr>
              <a:tr h="416780">
                <a:tc>
                  <a:txBody>
                    <a:bodyPr/>
                    <a:lstStyle/>
                    <a:p>
                      <a:r>
                        <a:rPr lang="en-US" sz="2400" dirty="0" err="1">
                          <a:latin typeface="Times New Roman" panose="02020603050405020304" pitchFamily="18" charset="0"/>
                          <a:cs typeface="Times New Roman" panose="02020603050405020304" pitchFamily="18" charset="0"/>
                        </a:rPr>
                        <a:t>Lithocholate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SLC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kern="1200" dirty="0">
                          <a:effectLst/>
                          <a:latin typeface="Times New Roman" panose="02020603050405020304" pitchFamily="18" charset="0"/>
                          <a:cs typeface="Times New Roman" panose="02020603050405020304" pitchFamily="18" charset="0"/>
                        </a:rPr>
                        <a:t>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3912273"/>
                  </a:ext>
                </a:extLst>
              </a:tr>
              <a:tr h="416780">
                <a:tc>
                  <a:txBody>
                    <a:bodyPr/>
                    <a:lstStyle/>
                    <a:p>
                      <a:r>
                        <a:rPr lang="en-US" sz="2400" dirty="0" err="1">
                          <a:latin typeface="Times New Roman" panose="02020603050405020304" pitchFamily="18" charset="0"/>
                          <a:cs typeface="Times New Roman" panose="02020603050405020304" pitchFamily="18" charset="0"/>
                        </a:rPr>
                        <a:t>Ursodeoxycholate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SUDC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β</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kern="1200" dirty="0">
                          <a:effectLst/>
                          <a:latin typeface="Times New Roman" panose="02020603050405020304" pitchFamily="18" charset="0"/>
                          <a:cs typeface="Times New Roman" panose="02020603050405020304" pitchFamily="18" charset="0"/>
                        </a:rPr>
                        <a:t>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78312187"/>
                  </a:ext>
                </a:extLst>
              </a:tr>
              <a:tr h="416780">
                <a:tc>
                  <a:txBody>
                    <a:bodyPr/>
                    <a:lstStyle/>
                    <a:p>
                      <a:r>
                        <a:rPr lang="en-US" sz="2400" dirty="0" err="1">
                          <a:latin typeface="Times New Roman" panose="02020603050405020304" pitchFamily="18" charset="0"/>
                          <a:cs typeface="Times New Roman" panose="02020603050405020304" pitchFamily="18" charset="0"/>
                        </a:rPr>
                        <a:t>Hyodeoxycholate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SHDC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kern="1200" dirty="0">
                          <a:effectLst/>
                          <a:latin typeface="Times New Roman" panose="02020603050405020304" pitchFamily="18" charset="0"/>
                          <a:cs typeface="Times New Roman" panose="02020603050405020304" pitchFamily="18" charset="0"/>
                        </a:rPr>
                        <a:t>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3191884"/>
                  </a:ext>
                </a:extLst>
              </a:tr>
              <a:tr h="416780">
                <a:tc>
                  <a:txBody>
                    <a:bodyPr/>
                    <a:lstStyle/>
                    <a:p>
                      <a:r>
                        <a:rPr lang="en-US" sz="2400" dirty="0">
                          <a:latin typeface="Times New Roman" panose="02020603050405020304" pitchFamily="18" charset="0"/>
                          <a:cs typeface="Times New Roman" panose="02020603050405020304" pitchFamily="18" charset="0"/>
                        </a:rPr>
                        <a:t>Glycocholate</a:t>
                      </a:r>
                    </a:p>
                  </a:txBody>
                  <a:tcPr/>
                </a:tc>
                <a:tc>
                  <a:txBody>
                    <a:bodyPr/>
                    <a:lstStyle/>
                    <a:p>
                      <a:r>
                        <a:rPr lang="en-US" sz="2400" dirty="0">
                          <a:latin typeface="Times New Roman" panose="02020603050405020304" pitchFamily="18" charset="0"/>
                          <a:cs typeface="Times New Roman" panose="02020603050405020304" pitchFamily="18" charset="0"/>
                        </a:rPr>
                        <a:t>SGC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COO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904980680"/>
                  </a:ext>
                </a:extLst>
              </a:tr>
              <a:tr h="416780">
                <a:tc>
                  <a:txBody>
                    <a:bodyPr/>
                    <a:lstStyle/>
                    <a:p>
                      <a:r>
                        <a:rPr lang="en-US" sz="2400" dirty="0" err="1">
                          <a:latin typeface="Times New Roman" panose="02020603050405020304" pitchFamily="18" charset="0"/>
                          <a:cs typeface="Times New Roman" panose="02020603050405020304" pitchFamily="18" charset="0"/>
                        </a:rPr>
                        <a:t>Glycodeoxycholate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SGDC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COO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63283092"/>
                  </a:ext>
                </a:extLst>
              </a:tr>
              <a:tr h="416780">
                <a:tc>
                  <a:txBody>
                    <a:bodyPr/>
                    <a:lstStyle/>
                    <a:p>
                      <a:r>
                        <a:rPr lang="en-US" sz="2400" dirty="0">
                          <a:latin typeface="Times New Roman" panose="02020603050405020304" pitchFamily="18" charset="0"/>
                          <a:cs typeface="Times New Roman" panose="02020603050405020304" pitchFamily="18" charset="0"/>
                        </a:rPr>
                        <a:t>Glycochenodeoxycholate</a:t>
                      </a:r>
                    </a:p>
                  </a:txBody>
                  <a:tcPr/>
                </a:tc>
                <a:tc>
                  <a:txBody>
                    <a:bodyPr/>
                    <a:lstStyle/>
                    <a:p>
                      <a:r>
                        <a:rPr lang="en-US" sz="2400" dirty="0">
                          <a:latin typeface="Times New Roman" panose="02020603050405020304" pitchFamily="18" charset="0"/>
                          <a:cs typeface="Times New Roman" panose="02020603050405020304" pitchFamily="18" charset="0"/>
                        </a:rPr>
                        <a:t>SGCDC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COO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7210875"/>
                  </a:ext>
                </a:extLst>
              </a:tr>
              <a:tr h="416780">
                <a:tc>
                  <a:txBody>
                    <a:bodyPr/>
                    <a:lstStyle/>
                    <a:p>
                      <a:r>
                        <a:rPr lang="en-US" sz="2400" dirty="0" err="1">
                          <a:latin typeface="Times New Roman" panose="02020603050405020304" pitchFamily="18" charset="0"/>
                          <a:cs typeface="Times New Roman" panose="02020603050405020304" pitchFamily="18" charset="0"/>
                        </a:rPr>
                        <a:t>Glycoursodeoxycholate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SGUDC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β</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COO</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baseline="300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83735549"/>
                  </a:ext>
                </a:extLst>
              </a:tr>
              <a:tr h="416780">
                <a:tc>
                  <a:txBody>
                    <a:bodyPr/>
                    <a:lstStyle/>
                    <a:p>
                      <a:r>
                        <a:rPr lang="en-US" sz="2400" dirty="0">
                          <a:latin typeface="Times New Roman" panose="02020603050405020304" pitchFamily="18" charset="0"/>
                          <a:cs typeface="Times New Roman" panose="02020603050405020304" pitchFamily="18" charset="0"/>
                        </a:rPr>
                        <a:t>Taurocholate</a:t>
                      </a:r>
                    </a:p>
                  </a:txBody>
                  <a:tcPr/>
                </a:tc>
                <a:tc>
                  <a:txBody>
                    <a:bodyPr/>
                    <a:lstStyle/>
                    <a:p>
                      <a:r>
                        <a:rPr lang="en-US" sz="2400" dirty="0">
                          <a:latin typeface="Times New Roman" panose="02020603050405020304" pitchFamily="18" charset="0"/>
                          <a:cs typeface="Times New Roman" panose="02020603050405020304" pitchFamily="18" charset="0"/>
                        </a:rPr>
                        <a:t>STC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NHCH2CH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SO</a:t>
                      </a:r>
                      <a:r>
                        <a:rPr lang="en-US" sz="2400" kern="1200" baseline="-25000" dirty="0">
                          <a:effectLst/>
                          <a:latin typeface="Times New Roman" panose="02020603050405020304" pitchFamily="18" charset="0"/>
                          <a:cs typeface="Times New Roman" panose="02020603050405020304" pitchFamily="18" charset="0"/>
                        </a:rPr>
                        <a:t>3</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199550749"/>
                  </a:ext>
                </a:extLst>
              </a:tr>
              <a:tr h="416780">
                <a:tc>
                  <a:txBody>
                    <a:bodyPr/>
                    <a:lstStyle/>
                    <a:p>
                      <a:r>
                        <a:rPr lang="en-US" sz="2400" dirty="0" err="1">
                          <a:latin typeface="Times New Roman" panose="02020603050405020304" pitchFamily="18" charset="0"/>
                          <a:cs typeface="Times New Roman" panose="02020603050405020304" pitchFamily="18" charset="0"/>
                        </a:rPr>
                        <a:t>Taurodeoxycholate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STDC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NHCH2CH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SO</a:t>
                      </a:r>
                      <a:r>
                        <a:rPr lang="en-US" sz="2400" kern="1200" baseline="-25000" dirty="0">
                          <a:effectLst/>
                          <a:latin typeface="Times New Roman" panose="02020603050405020304" pitchFamily="18" charset="0"/>
                          <a:cs typeface="Times New Roman" panose="02020603050405020304" pitchFamily="18" charset="0"/>
                        </a:rPr>
                        <a:t>3</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32302176"/>
                  </a:ext>
                </a:extLst>
              </a:tr>
              <a:tr h="416780">
                <a:tc>
                  <a:txBody>
                    <a:bodyPr/>
                    <a:lstStyle/>
                    <a:p>
                      <a:r>
                        <a:rPr lang="en-US" sz="2400" dirty="0" err="1">
                          <a:latin typeface="Times New Roman" panose="02020603050405020304" pitchFamily="18" charset="0"/>
                          <a:cs typeface="Times New Roman" panose="02020603050405020304" pitchFamily="18" charset="0"/>
                        </a:rPr>
                        <a:t>Taurochenodeoxycholate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STCDC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OH(</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anose="02020603050405020304" pitchFamily="18" charset="0"/>
                          <a:cs typeface="Times New Roman" panose="02020603050405020304" pitchFamily="18" charset="0"/>
                        </a:rPr>
                        <a:t>NHCH2CH</a:t>
                      </a:r>
                      <a:r>
                        <a:rPr lang="en-US" sz="2400" kern="1200" baseline="-25000" dirty="0">
                          <a:effectLst/>
                          <a:latin typeface="Times New Roman" panose="02020603050405020304" pitchFamily="18" charset="0"/>
                          <a:cs typeface="Times New Roman" panose="02020603050405020304" pitchFamily="18" charset="0"/>
                        </a:rPr>
                        <a:t>2</a:t>
                      </a:r>
                      <a:r>
                        <a:rPr lang="en-US" sz="2400" kern="1200" dirty="0">
                          <a:effectLst/>
                          <a:latin typeface="Times New Roman" panose="02020603050405020304" pitchFamily="18" charset="0"/>
                          <a:cs typeface="Times New Roman" panose="02020603050405020304" pitchFamily="18" charset="0"/>
                        </a:rPr>
                        <a:t>SO</a:t>
                      </a:r>
                      <a:r>
                        <a:rPr lang="en-US" sz="2400" kern="1200" baseline="-25000" dirty="0">
                          <a:effectLst/>
                          <a:latin typeface="Times New Roman" panose="02020603050405020304" pitchFamily="18" charset="0"/>
                          <a:cs typeface="Times New Roman" panose="02020603050405020304" pitchFamily="18" charset="0"/>
                        </a:rPr>
                        <a:t>3</a:t>
                      </a:r>
                      <a:r>
                        <a:rPr lang="en-US" sz="2400" kern="1200" baseline="30000" dirty="0">
                          <a:effectLst/>
                          <a:latin typeface="Times New Roman" panose="02020603050405020304" pitchFamily="18" charset="0"/>
                          <a:cs typeface="Times New Roman" panose="02020603050405020304" pitchFamily="18" charset="0"/>
                        </a:rPr>
                        <a:t>-</a:t>
                      </a:r>
                      <a:r>
                        <a:rPr lang="en-US" sz="2400" kern="1200" dirty="0">
                          <a:effectLst/>
                          <a:latin typeface="Times New Roman" panose="02020603050405020304" pitchFamily="18" charset="0"/>
                          <a:cs typeface="Times New Roman" panose="02020603050405020304" pitchFamily="18" charset="0"/>
                        </a:rPr>
                        <a:t>Na</a:t>
                      </a:r>
                      <a:r>
                        <a:rPr lang="en-US" sz="2400" kern="1200" baseline="30000" dirty="0">
                          <a:effectLst/>
                          <a:latin typeface="Times New Roman" panose="02020603050405020304" pitchFamily="18" charset="0"/>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77364328"/>
                  </a:ext>
                </a:extLst>
              </a:tr>
            </a:tbl>
          </a:graphicData>
        </a:graphic>
      </p:graphicFrame>
      <p:pic>
        <p:nvPicPr>
          <p:cNvPr id="14" name="Picture 13" descr="A close up of text on a white background&#10;&#10;Description automatically generated">
            <a:extLst>
              <a:ext uri="{FF2B5EF4-FFF2-40B4-BE49-F238E27FC236}">
                <a16:creationId xmlns:a16="http://schemas.microsoft.com/office/drawing/2014/main" id="{3CF98CC7-DAB6-4EEF-B1A7-532C3A5755D3}"/>
              </a:ext>
            </a:extLst>
          </p:cNvPr>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7297841" y="21725977"/>
            <a:ext cx="4041005" cy="2195419"/>
          </a:xfrm>
          <a:prstGeom prst="rect">
            <a:avLst/>
          </a:prstGeom>
        </p:spPr>
      </p:pic>
      <p:sp>
        <p:nvSpPr>
          <p:cNvPr id="2" name="Title 1">
            <a:extLst>
              <a:ext uri="{FF2B5EF4-FFF2-40B4-BE49-F238E27FC236}">
                <a16:creationId xmlns:a16="http://schemas.microsoft.com/office/drawing/2014/main" id="{DE27B7B6-EC38-4BC7-977C-150098847F08}"/>
              </a:ext>
            </a:extLst>
          </p:cNvPr>
          <p:cNvSpPr>
            <a:spLocks noGrp="1"/>
          </p:cNvSpPr>
          <p:nvPr>
            <p:ph type="ctrTitle"/>
          </p:nvPr>
        </p:nvSpPr>
        <p:spPr>
          <a:xfrm>
            <a:off x="914398" y="727473"/>
            <a:ext cx="36576000" cy="3435928"/>
          </a:xfrm>
          <a:ln/>
        </p:spPr>
        <p:style>
          <a:lnRef idx="1">
            <a:schemeClr val="accent4"/>
          </a:lnRef>
          <a:fillRef idx="2">
            <a:schemeClr val="accent4"/>
          </a:fillRef>
          <a:effectRef idx="1">
            <a:schemeClr val="accent4"/>
          </a:effectRef>
          <a:fontRef idx="minor">
            <a:schemeClr val="dk1"/>
          </a:fontRef>
        </p:style>
        <p:txBody>
          <a:bodyPr>
            <a:normAutofit/>
          </a:bodyPr>
          <a:lstStyle/>
          <a:p>
            <a:r>
              <a:rPr lang="en-US" b="1" dirty="0">
                <a:latin typeface="Times New Roman" panose="02020603050405020304" pitchFamily="18" charset="0"/>
                <a:cs typeface="Times New Roman" panose="02020603050405020304" pitchFamily="18" charset="0"/>
              </a:rPr>
              <a:t>Simulations of Surfactant-Celecoxib Nanocrystal Interactions</a:t>
            </a:r>
            <a:br>
              <a:rPr lang="en-US"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Caitlyn Smith, </a:t>
            </a:r>
            <a:r>
              <a:rPr lang="en-US" sz="3200" dirty="0" err="1">
                <a:latin typeface="Times New Roman" panose="02020603050405020304" pitchFamily="18" charset="0"/>
                <a:cs typeface="Times New Roman" panose="02020603050405020304" pitchFamily="18" charset="0"/>
              </a:rPr>
              <a:t>Maryana</a:t>
            </a:r>
            <a:r>
              <a:rPr lang="en-US" sz="3200" dirty="0">
                <a:latin typeface="Times New Roman" panose="02020603050405020304" pitchFamily="18" charset="0"/>
                <a:cs typeface="Times New Roman" panose="02020603050405020304" pitchFamily="18" charset="0"/>
              </a:rPr>
              <a:t> Gogol and Kenneth W. Olsen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Department of Chemistry and Biochemistry, Loyola University Chicago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1068 west Sheridan Rd, Chicago, IL 60626</a:t>
            </a:r>
            <a:br>
              <a:rPr lang="en-US" sz="3200"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5" name="Picture 4" descr="A picture containing food&#10;&#10;Description automatically generated">
            <a:extLst>
              <a:ext uri="{FF2B5EF4-FFF2-40B4-BE49-F238E27FC236}">
                <a16:creationId xmlns:a16="http://schemas.microsoft.com/office/drawing/2014/main" id="{D9B559AF-7754-43EF-AE12-7FF628A3EA7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623919" y="993516"/>
            <a:ext cx="3982940" cy="2903841"/>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191A6246-3A9B-4BCD-9CEB-546EBA7DF9F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797937" y="993516"/>
            <a:ext cx="3982940" cy="2903841"/>
          </a:xfrm>
          <a:prstGeom prst="rect">
            <a:avLst/>
          </a:prstGeom>
        </p:spPr>
      </p:pic>
      <p:sp>
        <p:nvSpPr>
          <p:cNvPr id="7" name="TextBox 6">
            <a:extLst>
              <a:ext uri="{FF2B5EF4-FFF2-40B4-BE49-F238E27FC236}">
                <a16:creationId xmlns:a16="http://schemas.microsoft.com/office/drawing/2014/main" id="{F55AAF81-48CC-4BE1-87AD-09C795F91736}"/>
              </a:ext>
            </a:extLst>
          </p:cNvPr>
          <p:cNvSpPr txBox="1"/>
          <p:nvPr/>
        </p:nvSpPr>
        <p:spPr>
          <a:xfrm>
            <a:off x="914398" y="4585572"/>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Abstract</a:t>
            </a:r>
          </a:p>
        </p:txBody>
      </p:sp>
      <p:sp>
        <p:nvSpPr>
          <p:cNvPr id="8" name="TextBox 7">
            <a:extLst>
              <a:ext uri="{FF2B5EF4-FFF2-40B4-BE49-F238E27FC236}">
                <a16:creationId xmlns:a16="http://schemas.microsoft.com/office/drawing/2014/main" id="{3ED75DC1-8971-4F3D-97AD-4F7A1810C21A}"/>
              </a:ext>
            </a:extLst>
          </p:cNvPr>
          <p:cNvSpPr txBox="1"/>
          <p:nvPr/>
        </p:nvSpPr>
        <p:spPr>
          <a:xfrm>
            <a:off x="765961" y="31492114"/>
            <a:ext cx="1174282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Creating MD Simulations</a:t>
            </a:r>
          </a:p>
        </p:txBody>
      </p:sp>
      <p:sp>
        <p:nvSpPr>
          <p:cNvPr id="9" name="TextBox 8">
            <a:extLst>
              <a:ext uri="{FF2B5EF4-FFF2-40B4-BE49-F238E27FC236}">
                <a16:creationId xmlns:a16="http://schemas.microsoft.com/office/drawing/2014/main" id="{2858AD6A-FC27-48DF-9752-281A9CA9462E}"/>
              </a:ext>
            </a:extLst>
          </p:cNvPr>
          <p:cNvSpPr txBox="1"/>
          <p:nvPr/>
        </p:nvSpPr>
        <p:spPr>
          <a:xfrm>
            <a:off x="25747566" y="4585571"/>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705F4F71-991C-4D12-8127-A441931C52CE}"/>
              </a:ext>
            </a:extLst>
          </p:cNvPr>
          <p:cNvSpPr txBox="1"/>
          <p:nvPr/>
        </p:nvSpPr>
        <p:spPr>
          <a:xfrm>
            <a:off x="877102" y="5608736"/>
            <a:ext cx="11742821" cy="6986528"/>
          </a:xfrm>
          <a:prstGeom prst="rect">
            <a:avLst/>
          </a:prstGeom>
          <a:noFill/>
        </p:spPr>
        <p:txBody>
          <a:bodyPr wrap="square" rtlCol="0">
            <a:spAutoFit/>
          </a:bodyPr>
          <a:lstStyle/>
          <a:p>
            <a:pPr algn="just">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Using Molecular Dynamics (MD), the interactions of 13 bile salts with celecoxib nanocrystals were simulated.  Celecoxib (Celebrex) is a NSAID commonly used in the treatment of osteoarthritis. A nanocrystal of celecoxib was placed at the center of a cube of water (120Ǻ of a side).  The surfactants were placed randomly in this box at two different concentrations.  The surfactants were 7 free, 4 glycine conjugated and 3 taurine conjugated bile salts. Using Nanoscale Molecular Dynamics, simulations were created for 100 ns, which were analyzed using Visual Molecular Dynamics</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the high surfactant concentration (60 surfactant molecules per water box) the kinetics of binding was biphasic, slowing after approximately 10 surfactants bound to the nanocrystal.  At the low surfactant concentration (15 per box) the binding was slower and generally almost ceased when 10 molecules bound the nanocrystal.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icture containing drawing&#10;&#10;Description automatically generated">
            <a:extLst>
              <a:ext uri="{FF2B5EF4-FFF2-40B4-BE49-F238E27FC236}">
                <a16:creationId xmlns:a16="http://schemas.microsoft.com/office/drawing/2014/main" id="{7F9A0C63-339D-41FD-807D-3F8C4D4E920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46368" y="12596319"/>
            <a:ext cx="2913003" cy="2345536"/>
          </a:xfrm>
          <a:prstGeom prst="rect">
            <a:avLst/>
          </a:prstGeom>
        </p:spPr>
      </p:pic>
      <p:sp>
        <p:nvSpPr>
          <p:cNvPr id="16" name="TextBox 15">
            <a:extLst>
              <a:ext uri="{FF2B5EF4-FFF2-40B4-BE49-F238E27FC236}">
                <a16:creationId xmlns:a16="http://schemas.microsoft.com/office/drawing/2014/main" id="{A4F01762-AF12-445F-96FC-64DE81FBA809}"/>
              </a:ext>
            </a:extLst>
          </p:cNvPr>
          <p:cNvSpPr txBox="1"/>
          <p:nvPr/>
        </p:nvSpPr>
        <p:spPr>
          <a:xfrm>
            <a:off x="1146368" y="13498082"/>
            <a:ext cx="31038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17" name="TextBox 16">
            <a:extLst>
              <a:ext uri="{FF2B5EF4-FFF2-40B4-BE49-F238E27FC236}">
                <a16:creationId xmlns:a16="http://schemas.microsoft.com/office/drawing/2014/main" id="{0161DF84-3F08-4E13-8788-EED43D618F42}"/>
              </a:ext>
            </a:extLst>
          </p:cNvPr>
          <p:cNvSpPr txBox="1"/>
          <p:nvPr/>
        </p:nvSpPr>
        <p:spPr>
          <a:xfrm>
            <a:off x="4728340" y="13498082"/>
            <a:ext cx="3292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19" name="TextBox 18">
            <a:extLst>
              <a:ext uri="{FF2B5EF4-FFF2-40B4-BE49-F238E27FC236}">
                <a16:creationId xmlns:a16="http://schemas.microsoft.com/office/drawing/2014/main" id="{251FBC23-D8EE-4C0B-A1A7-318E47A3345F}"/>
              </a:ext>
            </a:extLst>
          </p:cNvPr>
          <p:cNvSpPr txBox="1"/>
          <p:nvPr/>
        </p:nvSpPr>
        <p:spPr>
          <a:xfrm>
            <a:off x="862337" y="17633482"/>
            <a:ext cx="1171011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Importance</a:t>
            </a:r>
          </a:p>
        </p:txBody>
      </p:sp>
      <p:sp>
        <p:nvSpPr>
          <p:cNvPr id="20" name="TextBox 19">
            <a:extLst>
              <a:ext uri="{FF2B5EF4-FFF2-40B4-BE49-F238E27FC236}">
                <a16:creationId xmlns:a16="http://schemas.microsoft.com/office/drawing/2014/main" id="{F5209D0E-0DC7-4F6B-B3A5-250972FC212B}"/>
              </a:ext>
            </a:extLst>
          </p:cNvPr>
          <p:cNvSpPr txBox="1"/>
          <p:nvPr/>
        </p:nvSpPr>
        <p:spPr>
          <a:xfrm>
            <a:off x="862337" y="18690264"/>
            <a:ext cx="11742821" cy="3539430"/>
          </a:xfrm>
          <a:prstGeom prst="rect">
            <a:avLst/>
          </a:prstGeom>
          <a:noFill/>
        </p:spPr>
        <p:txBody>
          <a:bodyPr wrap="square" rtlCol="0">
            <a:spAutoFit/>
          </a:bodyPr>
          <a:lstStyle/>
          <a:p>
            <a:pPr algn="just"/>
            <a:r>
              <a:rPr lang="en-US" sz="3200" dirty="0">
                <a:solidFill>
                  <a:prstClr val="black"/>
                </a:solidFill>
                <a:latin typeface="Times New Roman" panose="02020603050405020304" pitchFamily="18" charset="0"/>
                <a:ea typeface="Calibri" panose="020F0502020204030204" pitchFamily="34" charset="0"/>
              </a:rPr>
              <a:t>          Solubility is directly correlated to the bioavailability of drugs and has a coinciding effect on the drug dosages and efficacy. Molecular Dynamics (MD) is used to simulate and examine the patterns of interactions between the drug and surfactant. This assay focuses on a nanocrystal of celecoxib (CXB), in which simulations were created separately with 13 different bile salts at two concentrations.</a:t>
            </a:r>
            <a:endParaRPr lang="en-US" sz="3200" dirty="0"/>
          </a:p>
        </p:txBody>
      </p:sp>
      <p:pic>
        <p:nvPicPr>
          <p:cNvPr id="30" name="Picture 29" descr="A close up of a logo&#10;&#10;Description automatically generated">
            <a:extLst>
              <a:ext uri="{FF2B5EF4-FFF2-40B4-BE49-F238E27FC236}">
                <a16:creationId xmlns:a16="http://schemas.microsoft.com/office/drawing/2014/main" id="{F597BB3D-B5B9-4136-BB21-73DE9894082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567795" y="12348136"/>
            <a:ext cx="3670046" cy="2823112"/>
          </a:xfrm>
          <a:prstGeom prst="rect">
            <a:avLst/>
          </a:prstGeom>
        </p:spPr>
      </p:pic>
      <p:pic>
        <p:nvPicPr>
          <p:cNvPr id="32" name="Picture 31" descr="A picture containing ware, chain, necklace&#10;&#10;Description automatically generated">
            <a:extLst>
              <a:ext uri="{FF2B5EF4-FFF2-40B4-BE49-F238E27FC236}">
                <a16:creationId xmlns:a16="http://schemas.microsoft.com/office/drawing/2014/main" id="{92CFEB39-6708-4110-AB9D-60537EA6434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218855" y="15069211"/>
            <a:ext cx="4294299" cy="2304608"/>
          </a:xfrm>
          <a:prstGeom prst="rect">
            <a:avLst/>
          </a:prstGeom>
        </p:spPr>
      </p:pic>
      <p:sp>
        <p:nvSpPr>
          <p:cNvPr id="35" name="TextBox 34">
            <a:extLst>
              <a:ext uri="{FF2B5EF4-FFF2-40B4-BE49-F238E27FC236}">
                <a16:creationId xmlns:a16="http://schemas.microsoft.com/office/drawing/2014/main" id="{BDCC7517-3D2B-43F5-BCC4-B8BCC4A2FB05}"/>
              </a:ext>
            </a:extLst>
          </p:cNvPr>
          <p:cNvSpPr txBox="1"/>
          <p:nvPr/>
        </p:nvSpPr>
        <p:spPr>
          <a:xfrm>
            <a:off x="9072776" y="13498082"/>
            <a:ext cx="29671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36" name="TextBox 35">
            <a:extLst>
              <a:ext uri="{FF2B5EF4-FFF2-40B4-BE49-F238E27FC236}">
                <a16:creationId xmlns:a16="http://schemas.microsoft.com/office/drawing/2014/main" id="{5E8415B7-8C75-4326-B4DE-C42C46AC3251}"/>
              </a:ext>
            </a:extLst>
          </p:cNvPr>
          <p:cNvSpPr txBox="1"/>
          <p:nvPr/>
        </p:nvSpPr>
        <p:spPr>
          <a:xfrm>
            <a:off x="1414433" y="15457879"/>
            <a:ext cx="4532699"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1. </a:t>
            </a:r>
            <a:r>
              <a:rPr lang="en-US" sz="2000" dirty="0">
                <a:latin typeface="Times New Roman" panose="02020603050405020304" pitchFamily="18" charset="0"/>
                <a:cs typeface="Times New Roman" panose="02020603050405020304" pitchFamily="18" charset="0"/>
              </a:rPr>
              <a:t>(a) The molecular structure of celecoxib. The molecular structures of three of the 13 bile salts used in this assay: (b) sodium cholate (SC), (c) sodium glycocholate (SGC), and (d) sodium taurocholate (STC).</a:t>
            </a:r>
            <a:endParaRPr lang="en-US"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FBBAEB8-483F-40E6-B7EB-E0A34B30F91A}"/>
              </a:ext>
            </a:extLst>
          </p:cNvPr>
          <p:cNvSpPr txBox="1"/>
          <p:nvPr/>
        </p:nvSpPr>
        <p:spPr>
          <a:xfrm>
            <a:off x="765961" y="32435280"/>
            <a:ext cx="11742823" cy="5509200"/>
          </a:xfrm>
          <a:prstGeom prst="rect">
            <a:avLst/>
          </a:prstGeom>
          <a:noFill/>
        </p:spPr>
        <p:txBody>
          <a:bodyPr wrap="square" rtlCol="0">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          The structures of CXB and most of the bile salt surfactants were obtained from Cambridge Structural Database (CCDC) (Cambridge, UK). The few surfactants without structures were built from a similar bile salt using </a:t>
            </a:r>
            <a:r>
              <a:rPr lang="en-US" sz="3200" dirty="0" err="1">
                <a:solidFill>
                  <a:prstClr val="black"/>
                </a:solidFill>
                <a:latin typeface="Times New Roman" panose="02020603050405020304" pitchFamily="18" charset="0"/>
                <a:cs typeface="Times New Roman" panose="02020603050405020304" pitchFamily="18" charset="0"/>
              </a:rPr>
              <a:t>ChemSketch</a:t>
            </a:r>
            <a:r>
              <a:rPr lang="en-US" sz="3200" dirty="0">
                <a:solidFill>
                  <a:prstClr val="black"/>
                </a:solidFill>
                <a:latin typeface="Times New Roman" panose="02020603050405020304" pitchFamily="18" charset="0"/>
                <a:cs typeface="Times New Roman" panose="02020603050405020304" pitchFamily="18" charset="0"/>
              </a:rPr>
              <a:t> (ACD/Labs 2018.1.1, July 2018). Topography and parameter files for every molecule used were created using </a:t>
            </a:r>
            <a:r>
              <a:rPr lang="en-US" sz="3200" dirty="0" err="1">
                <a:solidFill>
                  <a:prstClr val="black"/>
                </a:solidFill>
                <a:latin typeface="Times New Roman" panose="02020603050405020304" pitchFamily="18" charset="0"/>
                <a:cs typeface="Times New Roman" panose="02020603050405020304" pitchFamily="18" charset="0"/>
              </a:rPr>
              <a:t>CGenFF</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(cgenff.parameters.org).</a:t>
            </a:r>
            <a:r>
              <a:rPr lang="en-US" sz="3200" dirty="0">
                <a:solidFill>
                  <a:prstClr val="black"/>
                </a:solidFill>
                <a:latin typeface="Times New Roman" panose="02020603050405020304" pitchFamily="18" charset="0"/>
                <a:cs typeface="Times New Roman" panose="02020603050405020304" pitchFamily="18" charset="0"/>
              </a:rPr>
              <a:t> Mercury Software</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(Mercury 2.3, CCDC 2001-2009) was used to build the nanocrystal of celecoxib.</a:t>
            </a:r>
            <a:r>
              <a:rPr lang="en-US" sz="3200" dirty="0">
                <a:solidFill>
                  <a:prstClr val="black"/>
                </a:solidFill>
                <a:latin typeface="Times New Roman" panose="02020603050405020304" pitchFamily="18" charset="0"/>
                <a:cs typeface="Times New Roman" panose="02020603050405020304" pitchFamily="18" charset="0"/>
              </a:rPr>
              <a:t> Using programs called </a:t>
            </a:r>
            <a:r>
              <a:rPr lang="en-US" sz="3200" dirty="0" err="1">
                <a:solidFill>
                  <a:prstClr val="black"/>
                </a:solidFill>
                <a:latin typeface="Times New Roman" panose="02020603050405020304" pitchFamily="18" charset="0"/>
                <a:cs typeface="Times New Roman" panose="02020603050405020304" pitchFamily="18" charset="0"/>
              </a:rPr>
              <a:t>PackMol</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PackMol</a:t>
            </a:r>
            <a:r>
              <a:rPr lang="en-US" sz="3200" dirty="0">
                <a:solidFill>
                  <a:prstClr val="black"/>
                </a:solidFill>
                <a:latin typeface="Times New Roman" panose="02020603050405020304" pitchFamily="18" charset="0"/>
                <a:cs typeface="Times New Roman" panose="02020603050405020304" pitchFamily="18" charset="0"/>
              </a:rPr>
              <a:t> 18.169, June 2018), VMD </a:t>
            </a:r>
            <a:r>
              <a:rPr lang="en-US" sz="3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(VMD, version 1.9.3, November 2016)</a:t>
            </a:r>
            <a:r>
              <a:rPr lang="en-US" sz="3200" dirty="0">
                <a:solidFill>
                  <a:prstClr val="black"/>
                </a:solidFill>
                <a:latin typeface="Times New Roman" panose="02020603050405020304" pitchFamily="18" charset="0"/>
                <a:cs typeface="Times New Roman" panose="02020603050405020304" pitchFamily="18" charset="0"/>
              </a:rPr>
              <a:t> and NAMD </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(NAMD, version 2.13, November 2018)</a:t>
            </a:r>
            <a:r>
              <a:rPr lang="en-US" sz="3200" dirty="0">
                <a:solidFill>
                  <a:prstClr val="black"/>
                </a:solidFill>
                <a:latin typeface="Times New Roman" panose="02020603050405020304" pitchFamily="18" charset="0"/>
                <a:cs typeface="Times New Roman" panose="02020603050405020304" pitchFamily="18" charset="0"/>
              </a:rPr>
              <a:t>, conditions were set, 100 ns were simulated with 5 frames of data and analyzed.</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6839013-49C7-4CAC-9899-4AC1F0A2CE3F}"/>
              </a:ext>
            </a:extLst>
          </p:cNvPr>
          <p:cNvSpPr txBox="1"/>
          <p:nvPr/>
        </p:nvSpPr>
        <p:spPr>
          <a:xfrm>
            <a:off x="1423667" y="22455479"/>
            <a:ext cx="5838705"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2. </a:t>
            </a:r>
            <a:r>
              <a:rPr lang="en-US" sz="2400" dirty="0">
                <a:latin typeface="Times New Roman" panose="02020603050405020304" pitchFamily="18" charset="0"/>
                <a:cs typeface="Times New Roman" panose="02020603050405020304" pitchFamily="18" charset="0"/>
              </a:rPr>
              <a:t>The base structure of the bile salt surfactants used. R-groups refer to Table 1.</a:t>
            </a:r>
            <a:endParaRPr lang="en-US" sz="24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C65A45D-629D-45A5-847C-0329DA9B3CBE}"/>
              </a:ext>
            </a:extLst>
          </p:cNvPr>
          <p:cNvSpPr txBox="1"/>
          <p:nvPr/>
        </p:nvSpPr>
        <p:spPr>
          <a:xfrm>
            <a:off x="13435237" y="15119074"/>
            <a:ext cx="11742820"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The patterns in the simulations were best observed at the high concentration, as the low concentration patterns equilibrated faster.</a:t>
            </a:r>
          </a:p>
        </p:txBody>
      </p:sp>
      <p:sp>
        <p:nvSpPr>
          <p:cNvPr id="38" name="TextBox 37">
            <a:extLst>
              <a:ext uri="{FF2B5EF4-FFF2-40B4-BE49-F238E27FC236}">
                <a16:creationId xmlns:a16="http://schemas.microsoft.com/office/drawing/2014/main" id="{41C5F863-85C8-438D-99F6-9B76F10EEDF9}"/>
              </a:ext>
            </a:extLst>
          </p:cNvPr>
          <p:cNvSpPr txBox="1"/>
          <p:nvPr/>
        </p:nvSpPr>
        <p:spPr>
          <a:xfrm>
            <a:off x="13467945" y="20472506"/>
            <a:ext cx="11710112"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Graph 1. </a:t>
            </a:r>
            <a:r>
              <a:rPr lang="en-US" sz="2400" dirty="0">
                <a:latin typeface="Times New Roman" panose="02020603050405020304" pitchFamily="18" charset="0"/>
                <a:cs typeface="Times New Roman" panose="02020603050405020304" pitchFamily="18" charset="0"/>
              </a:rPr>
              <a:t>(a) Graph 1a shows the amount of atoms of surfactant within 10 Å of the crystal comparing the simulations of 60 molecules of SDC, SGDC, and STDC. (b) Graph 1b shows the amounts of atoms of surfactant within 10 Å of the crystal, comparing the simulations of 60 molecules of SCDC, SGCDC and STCDC. </a:t>
            </a:r>
            <a:endParaRPr lang="en-US" sz="2400" b="1" dirty="0">
              <a:latin typeface="Times New Roman" panose="02020603050405020304" pitchFamily="18" charset="0"/>
              <a:cs typeface="Times New Roman" panose="02020603050405020304" pitchFamily="18" charset="0"/>
            </a:endParaRPr>
          </a:p>
        </p:txBody>
      </p:sp>
      <p:pic>
        <p:nvPicPr>
          <p:cNvPr id="47" name="Picture 46">
            <a:extLst>
              <a:ext uri="{FF2B5EF4-FFF2-40B4-BE49-F238E27FC236}">
                <a16:creationId xmlns:a16="http://schemas.microsoft.com/office/drawing/2014/main" id="{6F8FAE8F-E0A3-4B74-92ED-B611D40A5BD4}"/>
              </a:ext>
            </a:extLst>
          </p:cNvPr>
          <p:cNvPicPr>
            <a:picLocks noChangeAspect="1"/>
          </p:cNvPicPr>
          <p:nvPr/>
        </p:nvPicPr>
        <p:blipFill>
          <a:blip r:embed="rId29"/>
          <a:stretch>
            <a:fillRect/>
          </a:stretch>
        </p:blipFill>
        <p:spPr>
          <a:xfrm>
            <a:off x="19313450" y="22234270"/>
            <a:ext cx="5701848" cy="3607210"/>
          </a:xfrm>
          <a:prstGeom prst="rect">
            <a:avLst/>
          </a:prstGeom>
        </p:spPr>
      </p:pic>
      <p:pic>
        <p:nvPicPr>
          <p:cNvPr id="48" name="Picture 47">
            <a:extLst>
              <a:ext uri="{FF2B5EF4-FFF2-40B4-BE49-F238E27FC236}">
                <a16:creationId xmlns:a16="http://schemas.microsoft.com/office/drawing/2014/main" id="{E228AFE9-73AD-4DA8-9F2D-7B4DCCA93F8D}"/>
              </a:ext>
            </a:extLst>
          </p:cNvPr>
          <p:cNvPicPr>
            <a:picLocks noChangeAspect="1"/>
          </p:cNvPicPr>
          <p:nvPr/>
        </p:nvPicPr>
        <p:blipFill>
          <a:blip r:embed="rId30"/>
          <a:stretch>
            <a:fillRect/>
          </a:stretch>
        </p:blipFill>
        <p:spPr>
          <a:xfrm>
            <a:off x="13481722" y="22234270"/>
            <a:ext cx="5857632" cy="3607210"/>
          </a:xfrm>
          <a:prstGeom prst="rect">
            <a:avLst/>
          </a:prstGeom>
        </p:spPr>
      </p:pic>
      <p:sp>
        <p:nvSpPr>
          <p:cNvPr id="49" name="TextBox 48">
            <a:extLst>
              <a:ext uri="{FF2B5EF4-FFF2-40B4-BE49-F238E27FC236}">
                <a16:creationId xmlns:a16="http://schemas.microsoft.com/office/drawing/2014/main" id="{93BEC225-FA78-4CFE-A74C-471AB750AE00}"/>
              </a:ext>
            </a:extLst>
          </p:cNvPr>
          <p:cNvSpPr txBox="1"/>
          <p:nvPr/>
        </p:nvSpPr>
        <p:spPr>
          <a:xfrm>
            <a:off x="13772127" y="19379060"/>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a:t>
            </a:r>
          </a:p>
        </p:txBody>
      </p:sp>
      <p:sp>
        <p:nvSpPr>
          <p:cNvPr id="50" name="TextBox 49">
            <a:extLst>
              <a:ext uri="{FF2B5EF4-FFF2-40B4-BE49-F238E27FC236}">
                <a16:creationId xmlns:a16="http://schemas.microsoft.com/office/drawing/2014/main" id="{DB4D619E-17A2-43FC-92B3-69FAEBB05152}"/>
              </a:ext>
            </a:extLst>
          </p:cNvPr>
          <p:cNvSpPr txBox="1"/>
          <p:nvPr/>
        </p:nvSpPr>
        <p:spPr>
          <a:xfrm>
            <a:off x="19848729" y="19379060"/>
            <a:ext cx="38985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51" name="TextBox 50">
            <a:extLst>
              <a:ext uri="{FF2B5EF4-FFF2-40B4-BE49-F238E27FC236}">
                <a16:creationId xmlns:a16="http://schemas.microsoft.com/office/drawing/2014/main" id="{4CF1BF28-B110-4E4E-AEBC-64235F5C2175}"/>
              </a:ext>
            </a:extLst>
          </p:cNvPr>
          <p:cNvSpPr txBox="1"/>
          <p:nvPr/>
        </p:nvSpPr>
        <p:spPr>
          <a:xfrm>
            <a:off x="13329480" y="25931932"/>
            <a:ext cx="11703137"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Graph 2. </a:t>
            </a:r>
            <a:r>
              <a:rPr lang="en-US" sz="2400" dirty="0">
                <a:latin typeface="Times New Roman" panose="02020603050405020304" pitchFamily="18" charset="0"/>
                <a:cs typeface="Times New Roman" panose="02020603050405020304" pitchFamily="18" charset="0"/>
              </a:rPr>
              <a:t>(a) Graph 2a shows the amount of atoms of surfactant within 10 Å of the crystal comparing the simulations of 15 molecules of SDC, SGDC, and STDC. (b) Graph 2b shows the amounts of atoms of surfactant within 10 Å of the crystal, comparing the simulations of 15 molecules of SCDC, SGCDC and STCDC.</a:t>
            </a:r>
            <a:r>
              <a:rPr lang="en-US" sz="2400" b="1" dirty="0">
                <a:latin typeface="Times New Roman" panose="02020603050405020304" pitchFamily="18" charset="0"/>
                <a:cs typeface="Times New Roman" panose="02020603050405020304" pitchFamily="18" charset="0"/>
              </a:rPr>
              <a:t> </a:t>
            </a:r>
          </a:p>
        </p:txBody>
      </p:sp>
      <p:sp>
        <p:nvSpPr>
          <p:cNvPr id="53" name="TextBox 52">
            <a:extLst>
              <a:ext uri="{FF2B5EF4-FFF2-40B4-BE49-F238E27FC236}">
                <a16:creationId xmlns:a16="http://schemas.microsoft.com/office/drawing/2014/main" id="{B1A5C178-B1A6-4478-A854-2FE5F5A59ED3}"/>
              </a:ext>
            </a:extLst>
          </p:cNvPr>
          <p:cNvSpPr txBox="1"/>
          <p:nvPr/>
        </p:nvSpPr>
        <p:spPr>
          <a:xfrm>
            <a:off x="19666702" y="24911742"/>
            <a:ext cx="38985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60" name="TextBox 59">
            <a:extLst>
              <a:ext uri="{FF2B5EF4-FFF2-40B4-BE49-F238E27FC236}">
                <a16:creationId xmlns:a16="http://schemas.microsoft.com/office/drawing/2014/main" id="{54A647F3-D3CB-405C-B63F-CF5E588C681D}"/>
              </a:ext>
            </a:extLst>
          </p:cNvPr>
          <p:cNvSpPr txBox="1"/>
          <p:nvPr/>
        </p:nvSpPr>
        <p:spPr>
          <a:xfrm>
            <a:off x="13694615" y="28433554"/>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a:t>
            </a:r>
          </a:p>
        </p:txBody>
      </p:sp>
      <p:sp>
        <p:nvSpPr>
          <p:cNvPr id="61" name="TextBox 60">
            <a:extLst>
              <a:ext uri="{FF2B5EF4-FFF2-40B4-BE49-F238E27FC236}">
                <a16:creationId xmlns:a16="http://schemas.microsoft.com/office/drawing/2014/main" id="{E3F62E6D-2B70-4B60-AF2F-7C57FA46C2D4}"/>
              </a:ext>
            </a:extLst>
          </p:cNvPr>
          <p:cNvSpPr txBox="1"/>
          <p:nvPr/>
        </p:nvSpPr>
        <p:spPr>
          <a:xfrm>
            <a:off x="17360350" y="28433552"/>
            <a:ext cx="38985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62" name="TextBox 61">
            <a:extLst>
              <a:ext uri="{FF2B5EF4-FFF2-40B4-BE49-F238E27FC236}">
                <a16:creationId xmlns:a16="http://schemas.microsoft.com/office/drawing/2014/main" id="{4089D7FF-67A4-4E0E-ACB9-6D72B37AFA80}"/>
              </a:ext>
            </a:extLst>
          </p:cNvPr>
          <p:cNvSpPr txBox="1"/>
          <p:nvPr/>
        </p:nvSpPr>
        <p:spPr>
          <a:xfrm>
            <a:off x="20791612" y="28433553"/>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c</a:t>
            </a:r>
          </a:p>
        </p:txBody>
      </p:sp>
      <p:sp>
        <p:nvSpPr>
          <p:cNvPr id="63" name="TextBox 62">
            <a:extLst>
              <a:ext uri="{FF2B5EF4-FFF2-40B4-BE49-F238E27FC236}">
                <a16:creationId xmlns:a16="http://schemas.microsoft.com/office/drawing/2014/main" id="{D4027AE5-DD20-4613-9ECE-E7E0ED7C9855}"/>
              </a:ext>
            </a:extLst>
          </p:cNvPr>
          <p:cNvSpPr txBox="1"/>
          <p:nvPr/>
        </p:nvSpPr>
        <p:spPr>
          <a:xfrm>
            <a:off x="13279104" y="31196042"/>
            <a:ext cx="11742822"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4. </a:t>
            </a:r>
            <a:r>
              <a:rPr lang="en-US" sz="2400" dirty="0">
                <a:latin typeface="Times New Roman" panose="02020603050405020304" pitchFamily="18" charset="0"/>
                <a:cs typeface="Times New Roman" panose="02020603050405020304" pitchFamily="18" charset="0"/>
              </a:rPr>
              <a:t>Using the </a:t>
            </a:r>
            <a:r>
              <a:rPr lang="en-US" sz="2400" dirty="0" err="1">
                <a:latin typeface="Times New Roman" panose="02020603050405020304" pitchFamily="18" charset="0"/>
                <a:cs typeface="Times New Roman" panose="02020603050405020304" pitchFamily="18" charset="0"/>
              </a:rPr>
              <a:t>QuickSurf</a:t>
            </a:r>
            <a:r>
              <a:rPr lang="en-US" sz="2400" dirty="0">
                <a:latin typeface="Times New Roman" panose="02020603050405020304" pitchFamily="18" charset="0"/>
                <a:cs typeface="Times New Roman" panose="02020603050405020304" pitchFamily="18" charset="0"/>
              </a:rPr>
              <a:t>  view for the crystal in VMD, the figures rendered are the final frame of the simulations of the high concentration of SGCDC with the crystal. The sides shown are (a) (-x,0,0), (b) (0,+y,0) and (c) (0,0,+z). </a:t>
            </a:r>
            <a:endParaRPr lang="en-US" sz="2400" b="1"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F7BB584D-749C-4426-A1DB-47870A501A03}"/>
              </a:ext>
            </a:extLst>
          </p:cNvPr>
          <p:cNvSpPr txBox="1"/>
          <p:nvPr/>
        </p:nvSpPr>
        <p:spPr>
          <a:xfrm>
            <a:off x="25754499" y="26536556"/>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Discussion</a:t>
            </a:r>
          </a:p>
        </p:txBody>
      </p:sp>
      <p:sp>
        <p:nvSpPr>
          <p:cNvPr id="67" name="TextBox 66">
            <a:extLst>
              <a:ext uri="{FF2B5EF4-FFF2-40B4-BE49-F238E27FC236}">
                <a16:creationId xmlns:a16="http://schemas.microsoft.com/office/drawing/2014/main" id="{C4695BF4-B554-4DF3-BBD3-F9E9432AA3FA}"/>
              </a:ext>
            </a:extLst>
          </p:cNvPr>
          <p:cNvSpPr txBox="1"/>
          <p:nvPr/>
        </p:nvSpPr>
        <p:spPr>
          <a:xfrm>
            <a:off x="25754499" y="27476816"/>
            <a:ext cx="11742821" cy="649408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The conjugation of the bile salt to more polar decreased the overall interactions. The different R-groups caused the pattern of interactions to change. The biphasic nature was seen amongst other bile salts than the chenodeoxycholates, which could be further analyzed to narrow the possible causes of the pattern. The interactions are shown to be more hydrophobic, relying on most Van der Waals forces. These forces cause the bile salts to interact with the more hydrophobic areas of the crystal, including ridges and the edges.  SLC is the most hydrophobic of the surfactants and it binds almost exclusively to the most hydrophobic face of the CXB crystal, particularly at the lower surfactant concentration (Figure 6).  In part this selectivity may be due to less electrostatic attraction for SLC (Graph 4) than for SGCDC (Graph 3).</a:t>
            </a:r>
          </a:p>
        </p:txBody>
      </p:sp>
      <p:sp>
        <p:nvSpPr>
          <p:cNvPr id="68" name="TextBox 67">
            <a:extLst>
              <a:ext uri="{FF2B5EF4-FFF2-40B4-BE49-F238E27FC236}">
                <a16:creationId xmlns:a16="http://schemas.microsoft.com/office/drawing/2014/main" id="{2AEAF5D4-6111-42C5-91BC-4923B9D6E9F9}"/>
              </a:ext>
            </a:extLst>
          </p:cNvPr>
          <p:cNvSpPr txBox="1"/>
          <p:nvPr/>
        </p:nvSpPr>
        <p:spPr>
          <a:xfrm>
            <a:off x="25747566" y="34036813"/>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References</a:t>
            </a:r>
          </a:p>
        </p:txBody>
      </p:sp>
      <p:sp>
        <p:nvSpPr>
          <p:cNvPr id="69" name="TextBox 68">
            <a:extLst>
              <a:ext uri="{FF2B5EF4-FFF2-40B4-BE49-F238E27FC236}">
                <a16:creationId xmlns:a16="http://schemas.microsoft.com/office/drawing/2014/main" id="{EC0DA20E-AED6-49C9-9F81-A1D1C327E2DC}"/>
              </a:ext>
            </a:extLst>
          </p:cNvPr>
          <p:cNvSpPr txBox="1"/>
          <p:nvPr/>
        </p:nvSpPr>
        <p:spPr>
          <a:xfrm>
            <a:off x="25747566" y="35056660"/>
            <a:ext cx="11742821"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Li, Na, Laura I Mosquera-</a:t>
            </a:r>
            <a:r>
              <a:rPr lang="en-US" sz="3200" dirty="0" err="1">
                <a:latin typeface="Times New Roman" panose="02020603050405020304" pitchFamily="18" charset="0"/>
                <a:cs typeface="Times New Roman" panose="02020603050405020304" pitchFamily="18" charset="0"/>
              </a:rPr>
              <a:t>Giraldo</a:t>
            </a:r>
            <a:r>
              <a:rPr lang="en-US" sz="3200" dirty="0">
                <a:latin typeface="Times New Roman" panose="02020603050405020304" pitchFamily="18" charset="0"/>
                <a:cs typeface="Times New Roman" panose="02020603050405020304" pitchFamily="18" charset="0"/>
              </a:rPr>
              <a:t>, Carlos H </a:t>
            </a:r>
            <a:r>
              <a:rPr lang="en-US" sz="3200" dirty="0" err="1">
                <a:latin typeface="Times New Roman" panose="02020603050405020304" pitchFamily="18" charset="0"/>
                <a:cs typeface="Times New Roman" panose="02020603050405020304" pitchFamily="18" charset="0"/>
              </a:rPr>
              <a:t>Borca</a:t>
            </a:r>
            <a:r>
              <a:rPr lang="en-US" sz="3200" dirty="0">
                <a:latin typeface="Times New Roman" panose="02020603050405020304" pitchFamily="18" charset="0"/>
                <a:cs typeface="Times New Roman" panose="02020603050405020304" pitchFamily="18" charset="0"/>
              </a:rPr>
              <a:t>, James D. Ormes, Michael B Lowinger, John Higgins, Lyudmila V. </a:t>
            </a:r>
            <a:r>
              <a:rPr lang="en-US" sz="3200" dirty="0" err="1">
                <a:latin typeface="Times New Roman" panose="02020603050405020304" pitchFamily="18" charset="0"/>
                <a:cs typeface="Times New Roman" panose="02020603050405020304" pitchFamily="18" charset="0"/>
              </a:rPr>
              <a:t>Slipchenko</a:t>
            </a:r>
            <a:r>
              <a:rPr lang="en-US" sz="3200" dirty="0">
                <a:latin typeface="Times New Roman" panose="02020603050405020304" pitchFamily="18" charset="0"/>
                <a:cs typeface="Times New Roman" panose="02020603050405020304" pitchFamily="18" charset="0"/>
              </a:rPr>
              <a:t> and Lynne S Taylor. “A Comparison of the Crystallization Inhibition Properties of Bile Salts.” </a:t>
            </a:r>
            <a:r>
              <a:rPr lang="en-US" sz="3200" i="1" dirty="0">
                <a:latin typeface="Times New Roman" panose="02020603050405020304" pitchFamily="18" charset="0"/>
                <a:cs typeface="Times New Roman" panose="02020603050405020304" pitchFamily="18" charset="0"/>
              </a:rPr>
              <a:t>Crystal Growth and Design, </a:t>
            </a:r>
            <a:r>
              <a:rPr lang="en-US" sz="3200" dirty="0">
                <a:latin typeface="Times New Roman" panose="02020603050405020304" pitchFamily="18" charset="0"/>
                <a:cs typeface="Times New Roman" panose="02020603050405020304" pitchFamily="18" charset="0"/>
              </a:rPr>
              <a:t>16, 2016, p 7286-7300.</a:t>
            </a:r>
          </a:p>
        </p:txBody>
      </p:sp>
      <p:sp>
        <p:nvSpPr>
          <p:cNvPr id="10" name="TextBox 9">
            <a:extLst>
              <a:ext uri="{FF2B5EF4-FFF2-40B4-BE49-F238E27FC236}">
                <a16:creationId xmlns:a16="http://schemas.microsoft.com/office/drawing/2014/main" id="{E1B1D88D-31BC-47BA-A1E7-75B680FCBD84}"/>
              </a:ext>
            </a:extLst>
          </p:cNvPr>
          <p:cNvSpPr txBox="1"/>
          <p:nvPr/>
        </p:nvSpPr>
        <p:spPr>
          <a:xfrm>
            <a:off x="7840126" y="15858304"/>
            <a:ext cx="373820" cy="523220"/>
          </a:xfrm>
          <a:prstGeom prst="rect">
            <a:avLst/>
          </a:prstGeom>
          <a:noFill/>
        </p:spPr>
        <p:txBody>
          <a:bodyPr wrap="none" rtlCol="0">
            <a:spAutoFit/>
          </a:bodyPr>
          <a:lstStyle/>
          <a:p>
            <a:r>
              <a:rPr lang="en-US" sz="2800" dirty="0"/>
              <a:t>d</a:t>
            </a:r>
          </a:p>
        </p:txBody>
      </p:sp>
      <p:sp>
        <p:nvSpPr>
          <p:cNvPr id="22" name="TextBox 21">
            <a:extLst>
              <a:ext uri="{FF2B5EF4-FFF2-40B4-BE49-F238E27FC236}">
                <a16:creationId xmlns:a16="http://schemas.microsoft.com/office/drawing/2014/main" id="{565782EC-BB33-411F-99C5-91EAC2D9D9E7}"/>
              </a:ext>
            </a:extLst>
          </p:cNvPr>
          <p:cNvSpPr txBox="1"/>
          <p:nvPr/>
        </p:nvSpPr>
        <p:spPr>
          <a:xfrm>
            <a:off x="13718893" y="6489376"/>
            <a:ext cx="367442" cy="523220"/>
          </a:xfrm>
          <a:prstGeom prst="rect">
            <a:avLst/>
          </a:prstGeom>
          <a:noFill/>
        </p:spPr>
        <p:txBody>
          <a:bodyPr wrap="square" rtlCol="0">
            <a:spAutoFit/>
          </a:bodyPr>
          <a:lstStyle/>
          <a:p>
            <a:r>
              <a:rPr lang="en-US" sz="2800" dirty="0"/>
              <a:t>a</a:t>
            </a:r>
          </a:p>
        </p:txBody>
      </p:sp>
      <p:sp>
        <p:nvSpPr>
          <p:cNvPr id="23" name="TextBox 22">
            <a:extLst>
              <a:ext uri="{FF2B5EF4-FFF2-40B4-BE49-F238E27FC236}">
                <a16:creationId xmlns:a16="http://schemas.microsoft.com/office/drawing/2014/main" id="{0A6A5951-A228-4DD6-A7F1-A8BB7EAFA72F}"/>
              </a:ext>
            </a:extLst>
          </p:cNvPr>
          <p:cNvSpPr txBox="1"/>
          <p:nvPr/>
        </p:nvSpPr>
        <p:spPr>
          <a:xfrm>
            <a:off x="17014508" y="6492091"/>
            <a:ext cx="385631" cy="523220"/>
          </a:xfrm>
          <a:prstGeom prst="rect">
            <a:avLst/>
          </a:prstGeom>
          <a:noFill/>
        </p:spPr>
        <p:txBody>
          <a:bodyPr wrap="square" rtlCol="0">
            <a:spAutoFit/>
          </a:bodyPr>
          <a:lstStyle/>
          <a:p>
            <a:r>
              <a:rPr lang="en-US" sz="2800" dirty="0"/>
              <a:t>b</a:t>
            </a:r>
          </a:p>
        </p:txBody>
      </p:sp>
      <p:sp>
        <p:nvSpPr>
          <p:cNvPr id="26" name="TextBox 25">
            <a:extLst>
              <a:ext uri="{FF2B5EF4-FFF2-40B4-BE49-F238E27FC236}">
                <a16:creationId xmlns:a16="http://schemas.microsoft.com/office/drawing/2014/main" id="{09B45B77-B1ED-4CB8-9FE1-5BFECCBEB4D8}"/>
              </a:ext>
            </a:extLst>
          </p:cNvPr>
          <p:cNvSpPr txBox="1"/>
          <p:nvPr/>
        </p:nvSpPr>
        <p:spPr>
          <a:xfrm>
            <a:off x="21444825" y="6474532"/>
            <a:ext cx="347598" cy="523220"/>
          </a:xfrm>
          <a:prstGeom prst="rect">
            <a:avLst/>
          </a:prstGeom>
          <a:noFill/>
        </p:spPr>
        <p:txBody>
          <a:bodyPr wrap="square" rtlCol="0">
            <a:spAutoFit/>
          </a:bodyPr>
          <a:lstStyle/>
          <a:p>
            <a:r>
              <a:rPr lang="en-US" sz="2800" dirty="0"/>
              <a:t>c</a:t>
            </a:r>
          </a:p>
        </p:txBody>
      </p:sp>
      <p:sp>
        <p:nvSpPr>
          <p:cNvPr id="27" name="TextBox 26">
            <a:extLst>
              <a:ext uri="{FF2B5EF4-FFF2-40B4-BE49-F238E27FC236}">
                <a16:creationId xmlns:a16="http://schemas.microsoft.com/office/drawing/2014/main" id="{50EBAAB0-E220-4833-A1D9-0559EAE6AB8D}"/>
              </a:ext>
            </a:extLst>
          </p:cNvPr>
          <p:cNvSpPr txBox="1"/>
          <p:nvPr/>
        </p:nvSpPr>
        <p:spPr>
          <a:xfrm>
            <a:off x="13686027" y="9600528"/>
            <a:ext cx="385631" cy="523220"/>
          </a:xfrm>
          <a:prstGeom prst="rect">
            <a:avLst/>
          </a:prstGeom>
          <a:noFill/>
        </p:spPr>
        <p:txBody>
          <a:bodyPr wrap="square" rtlCol="0">
            <a:spAutoFit/>
          </a:bodyPr>
          <a:lstStyle/>
          <a:p>
            <a:r>
              <a:rPr lang="en-US" sz="2800" dirty="0"/>
              <a:t>d</a:t>
            </a:r>
          </a:p>
        </p:txBody>
      </p:sp>
      <p:sp>
        <p:nvSpPr>
          <p:cNvPr id="29" name="TextBox 28">
            <a:extLst>
              <a:ext uri="{FF2B5EF4-FFF2-40B4-BE49-F238E27FC236}">
                <a16:creationId xmlns:a16="http://schemas.microsoft.com/office/drawing/2014/main" id="{51CBA7C6-76C2-412C-994C-35F13BD94EF7}"/>
              </a:ext>
            </a:extLst>
          </p:cNvPr>
          <p:cNvSpPr txBox="1"/>
          <p:nvPr/>
        </p:nvSpPr>
        <p:spPr>
          <a:xfrm>
            <a:off x="17039340" y="9600528"/>
            <a:ext cx="374057" cy="523220"/>
          </a:xfrm>
          <a:prstGeom prst="rect">
            <a:avLst/>
          </a:prstGeom>
          <a:noFill/>
        </p:spPr>
        <p:txBody>
          <a:bodyPr wrap="square" rtlCol="0">
            <a:spAutoFit/>
          </a:bodyPr>
          <a:lstStyle/>
          <a:p>
            <a:r>
              <a:rPr lang="en-US" sz="2800" dirty="0"/>
              <a:t>e</a:t>
            </a:r>
          </a:p>
        </p:txBody>
      </p:sp>
      <p:sp>
        <p:nvSpPr>
          <p:cNvPr id="31" name="TextBox 30">
            <a:extLst>
              <a:ext uri="{FF2B5EF4-FFF2-40B4-BE49-F238E27FC236}">
                <a16:creationId xmlns:a16="http://schemas.microsoft.com/office/drawing/2014/main" id="{56F5127B-2798-468A-A085-31A75930AEF5}"/>
              </a:ext>
            </a:extLst>
          </p:cNvPr>
          <p:cNvSpPr txBox="1"/>
          <p:nvPr/>
        </p:nvSpPr>
        <p:spPr>
          <a:xfrm>
            <a:off x="21572740" y="9600528"/>
            <a:ext cx="302949" cy="523220"/>
          </a:xfrm>
          <a:prstGeom prst="rect">
            <a:avLst/>
          </a:prstGeom>
          <a:noFill/>
        </p:spPr>
        <p:txBody>
          <a:bodyPr wrap="square" rtlCol="0">
            <a:spAutoFit/>
          </a:bodyPr>
          <a:lstStyle/>
          <a:p>
            <a:r>
              <a:rPr lang="en-US" sz="2800" dirty="0"/>
              <a:t>f</a:t>
            </a:r>
          </a:p>
        </p:txBody>
      </p:sp>
      <p:sp>
        <p:nvSpPr>
          <p:cNvPr id="39" name="TextBox 38">
            <a:extLst>
              <a:ext uri="{FF2B5EF4-FFF2-40B4-BE49-F238E27FC236}">
                <a16:creationId xmlns:a16="http://schemas.microsoft.com/office/drawing/2014/main" id="{68C99A2B-EDCB-4868-A20C-A5111681EC30}"/>
              </a:ext>
            </a:extLst>
          </p:cNvPr>
          <p:cNvSpPr txBox="1"/>
          <p:nvPr/>
        </p:nvSpPr>
        <p:spPr>
          <a:xfrm>
            <a:off x="13551062" y="12726524"/>
            <a:ext cx="11928548"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3. </a:t>
            </a:r>
            <a:r>
              <a:rPr lang="en-US" sz="2000" dirty="0">
                <a:latin typeface="Times New Roman" panose="02020603050405020304" pitchFamily="18" charset="0"/>
                <a:cs typeface="Times New Roman" panose="02020603050405020304" pitchFamily="18" charset="0"/>
              </a:rPr>
              <a:t>(a) The CXB nanocrystal alone, fixed within the box. (b) The CXB nanocrystal with the surfactants, 60 SC molecules, placed randomly around the CXB. (c) The box filled with water and ions to simulate physiological conditions. Figures rendered from (d) frame 150, (e) frame 375 and (f) the end of the simulation, frame 499.</a:t>
            </a:r>
          </a:p>
        </p:txBody>
      </p:sp>
      <p:sp>
        <p:nvSpPr>
          <p:cNvPr id="33" name="TextBox 32">
            <a:extLst>
              <a:ext uri="{FF2B5EF4-FFF2-40B4-BE49-F238E27FC236}">
                <a16:creationId xmlns:a16="http://schemas.microsoft.com/office/drawing/2014/main" id="{D7AA3304-A067-48AC-B8B9-C8926CA1E1B7}"/>
              </a:ext>
            </a:extLst>
          </p:cNvPr>
          <p:cNvSpPr txBox="1"/>
          <p:nvPr/>
        </p:nvSpPr>
        <p:spPr>
          <a:xfrm>
            <a:off x="13344869" y="37119774"/>
            <a:ext cx="1174282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Graph 3. </a:t>
            </a:r>
            <a:r>
              <a:rPr lang="en-US" sz="2000" dirty="0">
                <a:latin typeface="Times New Roman" panose="02020603050405020304" pitchFamily="18" charset="0"/>
                <a:cs typeface="Times New Roman" panose="02020603050405020304" pitchFamily="18" charset="0"/>
              </a:rPr>
              <a:t>The interaction energies of SGCDC at the (a) low and (b) high concentrations, separated into electrostatic, VDW and total interactions.</a:t>
            </a:r>
            <a:endParaRPr lang="en-US" sz="20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7C26A93-8F1F-4088-BADD-13FCED4A14BF}"/>
              </a:ext>
            </a:extLst>
          </p:cNvPr>
          <p:cNvSpPr txBox="1"/>
          <p:nvPr/>
        </p:nvSpPr>
        <p:spPr>
          <a:xfrm>
            <a:off x="13503707" y="33189385"/>
            <a:ext cx="356188" cy="523220"/>
          </a:xfrm>
          <a:prstGeom prst="rect">
            <a:avLst/>
          </a:prstGeom>
          <a:noFill/>
        </p:spPr>
        <p:txBody>
          <a:bodyPr wrap="none" rtlCol="0">
            <a:spAutoFit/>
          </a:bodyPr>
          <a:lstStyle/>
          <a:p>
            <a:r>
              <a:rPr lang="en-US" sz="2800" dirty="0"/>
              <a:t>a</a:t>
            </a:r>
          </a:p>
        </p:txBody>
      </p:sp>
      <p:sp>
        <p:nvSpPr>
          <p:cNvPr id="40" name="TextBox 39">
            <a:extLst>
              <a:ext uri="{FF2B5EF4-FFF2-40B4-BE49-F238E27FC236}">
                <a16:creationId xmlns:a16="http://schemas.microsoft.com/office/drawing/2014/main" id="{9103A4A3-717D-4D65-AA2E-55AF7B739F41}"/>
              </a:ext>
            </a:extLst>
          </p:cNvPr>
          <p:cNvSpPr txBox="1"/>
          <p:nvPr/>
        </p:nvSpPr>
        <p:spPr>
          <a:xfrm>
            <a:off x="19375117" y="33189385"/>
            <a:ext cx="373820" cy="523220"/>
          </a:xfrm>
          <a:prstGeom prst="rect">
            <a:avLst/>
          </a:prstGeom>
          <a:noFill/>
        </p:spPr>
        <p:txBody>
          <a:bodyPr wrap="none" rtlCol="0">
            <a:spAutoFit/>
          </a:bodyPr>
          <a:lstStyle/>
          <a:p>
            <a:r>
              <a:rPr lang="en-US" sz="2800" dirty="0"/>
              <a:t>b</a:t>
            </a:r>
          </a:p>
        </p:txBody>
      </p:sp>
      <p:sp>
        <p:nvSpPr>
          <p:cNvPr id="75" name="TextBox 74">
            <a:extLst>
              <a:ext uri="{FF2B5EF4-FFF2-40B4-BE49-F238E27FC236}">
                <a16:creationId xmlns:a16="http://schemas.microsoft.com/office/drawing/2014/main" id="{1387BAF2-C065-452E-916E-0784AE3DE38F}"/>
              </a:ext>
            </a:extLst>
          </p:cNvPr>
          <p:cNvSpPr txBox="1"/>
          <p:nvPr/>
        </p:nvSpPr>
        <p:spPr>
          <a:xfrm>
            <a:off x="26261275" y="6103149"/>
            <a:ext cx="356188" cy="523220"/>
          </a:xfrm>
          <a:prstGeom prst="rect">
            <a:avLst/>
          </a:prstGeom>
          <a:noFill/>
        </p:spPr>
        <p:txBody>
          <a:bodyPr wrap="none" rtlCol="0">
            <a:spAutoFit/>
          </a:bodyPr>
          <a:lstStyle/>
          <a:p>
            <a:r>
              <a:rPr lang="en-US" sz="2800" dirty="0"/>
              <a:t>a</a:t>
            </a:r>
          </a:p>
        </p:txBody>
      </p:sp>
      <p:sp>
        <p:nvSpPr>
          <p:cNvPr id="76" name="TextBox 75">
            <a:extLst>
              <a:ext uri="{FF2B5EF4-FFF2-40B4-BE49-F238E27FC236}">
                <a16:creationId xmlns:a16="http://schemas.microsoft.com/office/drawing/2014/main" id="{640D31BA-06EE-47A8-869F-0090781F016D}"/>
              </a:ext>
            </a:extLst>
          </p:cNvPr>
          <p:cNvSpPr txBox="1"/>
          <p:nvPr/>
        </p:nvSpPr>
        <p:spPr>
          <a:xfrm>
            <a:off x="29751443" y="6103149"/>
            <a:ext cx="373820" cy="523220"/>
          </a:xfrm>
          <a:prstGeom prst="rect">
            <a:avLst/>
          </a:prstGeom>
          <a:noFill/>
        </p:spPr>
        <p:txBody>
          <a:bodyPr wrap="none" rtlCol="0">
            <a:spAutoFit/>
          </a:bodyPr>
          <a:lstStyle/>
          <a:p>
            <a:r>
              <a:rPr lang="en-US" sz="2800" dirty="0"/>
              <a:t>b</a:t>
            </a:r>
          </a:p>
        </p:txBody>
      </p:sp>
      <p:sp>
        <p:nvSpPr>
          <p:cNvPr id="77" name="TextBox 76">
            <a:extLst>
              <a:ext uri="{FF2B5EF4-FFF2-40B4-BE49-F238E27FC236}">
                <a16:creationId xmlns:a16="http://schemas.microsoft.com/office/drawing/2014/main" id="{D0E88ABA-AEBC-4399-BB9E-F71AF3285062}"/>
              </a:ext>
            </a:extLst>
          </p:cNvPr>
          <p:cNvSpPr txBox="1"/>
          <p:nvPr/>
        </p:nvSpPr>
        <p:spPr>
          <a:xfrm>
            <a:off x="33799593" y="6103149"/>
            <a:ext cx="336952" cy="523220"/>
          </a:xfrm>
          <a:prstGeom prst="rect">
            <a:avLst/>
          </a:prstGeom>
          <a:noFill/>
        </p:spPr>
        <p:txBody>
          <a:bodyPr wrap="none" rtlCol="0">
            <a:spAutoFit/>
          </a:bodyPr>
          <a:lstStyle/>
          <a:p>
            <a:r>
              <a:rPr lang="en-US" sz="2800" dirty="0"/>
              <a:t>c</a:t>
            </a:r>
          </a:p>
        </p:txBody>
      </p:sp>
      <p:sp>
        <p:nvSpPr>
          <p:cNvPr id="78" name="TextBox 77">
            <a:extLst>
              <a:ext uri="{FF2B5EF4-FFF2-40B4-BE49-F238E27FC236}">
                <a16:creationId xmlns:a16="http://schemas.microsoft.com/office/drawing/2014/main" id="{F2E251DE-81B4-443B-ACE1-34FE9AA5E737}"/>
              </a:ext>
            </a:extLst>
          </p:cNvPr>
          <p:cNvSpPr txBox="1"/>
          <p:nvPr/>
        </p:nvSpPr>
        <p:spPr>
          <a:xfrm>
            <a:off x="26228039" y="9239170"/>
            <a:ext cx="373820" cy="523220"/>
          </a:xfrm>
          <a:prstGeom prst="rect">
            <a:avLst/>
          </a:prstGeom>
          <a:noFill/>
        </p:spPr>
        <p:txBody>
          <a:bodyPr wrap="none" rtlCol="0">
            <a:spAutoFit/>
          </a:bodyPr>
          <a:lstStyle/>
          <a:p>
            <a:r>
              <a:rPr lang="en-US" sz="2800" dirty="0"/>
              <a:t>d</a:t>
            </a:r>
          </a:p>
        </p:txBody>
      </p:sp>
      <p:sp>
        <p:nvSpPr>
          <p:cNvPr id="79" name="TextBox 78">
            <a:extLst>
              <a:ext uri="{FF2B5EF4-FFF2-40B4-BE49-F238E27FC236}">
                <a16:creationId xmlns:a16="http://schemas.microsoft.com/office/drawing/2014/main" id="{CADDB8EF-46B7-4298-BE9E-FB26E44473B6}"/>
              </a:ext>
            </a:extLst>
          </p:cNvPr>
          <p:cNvSpPr txBox="1"/>
          <p:nvPr/>
        </p:nvSpPr>
        <p:spPr>
          <a:xfrm>
            <a:off x="29765352" y="9260082"/>
            <a:ext cx="362600" cy="523220"/>
          </a:xfrm>
          <a:prstGeom prst="rect">
            <a:avLst/>
          </a:prstGeom>
          <a:noFill/>
        </p:spPr>
        <p:txBody>
          <a:bodyPr wrap="none" rtlCol="0">
            <a:spAutoFit/>
          </a:bodyPr>
          <a:lstStyle/>
          <a:p>
            <a:r>
              <a:rPr lang="en-US" sz="2800" dirty="0"/>
              <a:t>e</a:t>
            </a:r>
          </a:p>
        </p:txBody>
      </p:sp>
      <p:sp>
        <p:nvSpPr>
          <p:cNvPr id="80" name="TextBox 79">
            <a:extLst>
              <a:ext uri="{FF2B5EF4-FFF2-40B4-BE49-F238E27FC236}">
                <a16:creationId xmlns:a16="http://schemas.microsoft.com/office/drawing/2014/main" id="{974EA908-AF7B-4A58-A4AC-AED371A5E3AE}"/>
              </a:ext>
            </a:extLst>
          </p:cNvPr>
          <p:cNvSpPr txBox="1"/>
          <p:nvPr/>
        </p:nvSpPr>
        <p:spPr>
          <a:xfrm>
            <a:off x="33801877" y="9245301"/>
            <a:ext cx="293670" cy="523220"/>
          </a:xfrm>
          <a:prstGeom prst="rect">
            <a:avLst/>
          </a:prstGeom>
          <a:noFill/>
        </p:spPr>
        <p:txBody>
          <a:bodyPr wrap="none" rtlCol="0">
            <a:spAutoFit/>
          </a:bodyPr>
          <a:lstStyle/>
          <a:p>
            <a:r>
              <a:rPr lang="en-US" sz="2800" dirty="0"/>
              <a:t>f</a:t>
            </a:r>
          </a:p>
        </p:txBody>
      </p:sp>
      <p:sp>
        <p:nvSpPr>
          <p:cNvPr id="81" name="TextBox 80">
            <a:extLst>
              <a:ext uri="{FF2B5EF4-FFF2-40B4-BE49-F238E27FC236}">
                <a16:creationId xmlns:a16="http://schemas.microsoft.com/office/drawing/2014/main" id="{D9244FEB-9F35-492F-BB92-929AC1DD345B}"/>
              </a:ext>
            </a:extLst>
          </p:cNvPr>
          <p:cNvSpPr txBox="1"/>
          <p:nvPr/>
        </p:nvSpPr>
        <p:spPr>
          <a:xfrm>
            <a:off x="25865223" y="12369935"/>
            <a:ext cx="1174282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5. </a:t>
            </a:r>
            <a:r>
              <a:rPr lang="en-US" sz="2000" dirty="0">
                <a:latin typeface="Times New Roman" panose="02020603050405020304" pitchFamily="18" charset="0"/>
                <a:cs typeface="Times New Roman" panose="02020603050405020304" pitchFamily="18" charset="0"/>
              </a:rPr>
              <a:t> The final frames of the high concentration of SLC with the CXB. (a) (+x, 0, 0), (b) (0, +y, 0), (c) (0, 0, +z), (d) (-x, 0, 0), (e) (0, -y, 0), and (f) (0, 0, -z).</a:t>
            </a:r>
            <a:endParaRPr lang="en-US" sz="2000" b="1" dirty="0">
              <a:latin typeface="Times New Roman" panose="02020603050405020304" pitchFamily="18" charset="0"/>
              <a:cs typeface="Times New Roman" panose="02020603050405020304" pitchFamily="18" charset="0"/>
            </a:endParaRPr>
          </a:p>
        </p:txBody>
      </p:sp>
      <p:pic>
        <p:nvPicPr>
          <p:cNvPr id="82" name="Picture 81">
            <a:extLst>
              <a:ext uri="{FF2B5EF4-FFF2-40B4-BE49-F238E27FC236}">
                <a16:creationId xmlns:a16="http://schemas.microsoft.com/office/drawing/2014/main" id="{CF63CCFF-ED4B-43D1-9CB3-1FFEC42E1B26}"/>
              </a:ext>
            </a:extLst>
          </p:cNvPr>
          <p:cNvPicPr>
            <a:picLocks noChangeAspect="1"/>
          </p:cNvPicPr>
          <p:nvPr/>
        </p:nvPicPr>
        <p:blipFill>
          <a:blip r:embed="rId31"/>
          <a:stretch>
            <a:fillRect/>
          </a:stretch>
        </p:blipFill>
        <p:spPr>
          <a:xfrm>
            <a:off x="31699155" y="13759692"/>
            <a:ext cx="5908889" cy="3551620"/>
          </a:xfrm>
          <a:prstGeom prst="rect">
            <a:avLst/>
          </a:prstGeom>
        </p:spPr>
      </p:pic>
      <p:pic>
        <p:nvPicPr>
          <p:cNvPr id="85" name="Picture 84">
            <a:extLst>
              <a:ext uri="{FF2B5EF4-FFF2-40B4-BE49-F238E27FC236}">
                <a16:creationId xmlns:a16="http://schemas.microsoft.com/office/drawing/2014/main" id="{C920DD7F-EC26-4EA4-B29A-C2398063FCEA}"/>
              </a:ext>
            </a:extLst>
          </p:cNvPr>
          <p:cNvPicPr>
            <a:picLocks noChangeAspect="1"/>
          </p:cNvPicPr>
          <p:nvPr/>
        </p:nvPicPr>
        <p:blipFill>
          <a:blip r:embed="rId32"/>
          <a:stretch>
            <a:fillRect/>
          </a:stretch>
        </p:blipFill>
        <p:spPr>
          <a:xfrm>
            <a:off x="25822975" y="13759692"/>
            <a:ext cx="5908890" cy="3551620"/>
          </a:xfrm>
          <a:prstGeom prst="rect">
            <a:avLst/>
          </a:prstGeom>
        </p:spPr>
      </p:pic>
      <p:sp>
        <p:nvSpPr>
          <p:cNvPr id="86" name="TextBox 85">
            <a:extLst>
              <a:ext uri="{FF2B5EF4-FFF2-40B4-BE49-F238E27FC236}">
                <a16:creationId xmlns:a16="http://schemas.microsoft.com/office/drawing/2014/main" id="{582CCA85-605A-420D-8968-4FFDEC5BCCD7}"/>
              </a:ext>
            </a:extLst>
          </p:cNvPr>
          <p:cNvSpPr txBox="1"/>
          <p:nvPr/>
        </p:nvSpPr>
        <p:spPr>
          <a:xfrm>
            <a:off x="25747720" y="17540281"/>
            <a:ext cx="117984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Graph 4. </a:t>
            </a:r>
            <a:r>
              <a:rPr lang="en-US" sz="2000" dirty="0">
                <a:latin typeface="Times New Roman" panose="02020603050405020304" pitchFamily="18" charset="0"/>
                <a:cs typeface="Times New Roman" panose="02020603050405020304" pitchFamily="18" charset="0"/>
              </a:rPr>
              <a:t>The interaction energies of the (a) low and (b) high interactions of SLC on the CXB nanocrystal, showing the electrostatic, VDW and total interactions.</a:t>
            </a:r>
            <a:endParaRPr lang="en-US" sz="2000" b="1"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308E9221-903E-4533-9CC5-4308A467A3AB}"/>
              </a:ext>
            </a:extLst>
          </p:cNvPr>
          <p:cNvSpPr txBox="1"/>
          <p:nvPr/>
        </p:nvSpPr>
        <p:spPr>
          <a:xfrm>
            <a:off x="26014285" y="13864248"/>
            <a:ext cx="356188" cy="523220"/>
          </a:xfrm>
          <a:prstGeom prst="rect">
            <a:avLst/>
          </a:prstGeom>
          <a:noFill/>
        </p:spPr>
        <p:txBody>
          <a:bodyPr wrap="none" rtlCol="0">
            <a:spAutoFit/>
          </a:bodyPr>
          <a:lstStyle/>
          <a:p>
            <a:r>
              <a:rPr lang="en-US" sz="2800" dirty="0"/>
              <a:t>a</a:t>
            </a:r>
          </a:p>
        </p:txBody>
      </p:sp>
      <p:sp>
        <p:nvSpPr>
          <p:cNvPr id="88" name="TextBox 87">
            <a:extLst>
              <a:ext uri="{FF2B5EF4-FFF2-40B4-BE49-F238E27FC236}">
                <a16:creationId xmlns:a16="http://schemas.microsoft.com/office/drawing/2014/main" id="{C11A943B-45A0-4059-93BC-98E6309F5041}"/>
              </a:ext>
            </a:extLst>
          </p:cNvPr>
          <p:cNvSpPr txBox="1"/>
          <p:nvPr/>
        </p:nvSpPr>
        <p:spPr>
          <a:xfrm>
            <a:off x="31923175" y="13888959"/>
            <a:ext cx="373820" cy="523220"/>
          </a:xfrm>
          <a:prstGeom prst="rect">
            <a:avLst/>
          </a:prstGeom>
          <a:noFill/>
        </p:spPr>
        <p:txBody>
          <a:bodyPr wrap="none" rtlCol="0">
            <a:spAutoFit/>
          </a:bodyPr>
          <a:lstStyle/>
          <a:p>
            <a:r>
              <a:rPr lang="en-US" sz="2800" dirty="0"/>
              <a:t>b</a:t>
            </a:r>
          </a:p>
        </p:txBody>
      </p:sp>
      <p:sp>
        <p:nvSpPr>
          <p:cNvPr id="89" name="TextBox 88">
            <a:extLst>
              <a:ext uri="{FF2B5EF4-FFF2-40B4-BE49-F238E27FC236}">
                <a16:creationId xmlns:a16="http://schemas.microsoft.com/office/drawing/2014/main" id="{F01BCCB7-ECE9-4495-8F1C-E669201686B1}"/>
              </a:ext>
            </a:extLst>
          </p:cNvPr>
          <p:cNvSpPr txBox="1"/>
          <p:nvPr/>
        </p:nvSpPr>
        <p:spPr>
          <a:xfrm>
            <a:off x="13330981" y="4618042"/>
            <a:ext cx="1174282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Creating MD Simulations</a:t>
            </a:r>
          </a:p>
        </p:txBody>
      </p:sp>
      <p:sp>
        <p:nvSpPr>
          <p:cNvPr id="102" name="TextBox 101">
            <a:extLst>
              <a:ext uri="{FF2B5EF4-FFF2-40B4-BE49-F238E27FC236}">
                <a16:creationId xmlns:a16="http://schemas.microsoft.com/office/drawing/2014/main" id="{939BD4C0-2363-4E19-A398-DBEE3A2BCF54}"/>
              </a:ext>
            </a:extLst>
          </p:cNvPr>
          <p:cNvSpPr txBox="1"/>
          <p:nvPr/>
        </p:nvSpPr>
        <p:spPr>
          <a:xfrm>
            <a:off x="25747720" y="25318977"/>
            <a:ext cx="117984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6. </a:t>
            </a:r>
            <a:r>
              <a:rPr lang="en-US" sz="2000" dirty="0">
                <a:latin typeface="Times New Roman" panose="02020603050405020304" pitchFamily="18" charset="0"/>
                <a:cs typeface="Times New Roman" panose="02020603050405020304" pitchFamily="18" charset="0"/>
              </a:rPr>
              <a:t>The final frame of the low concentration of SLC with the CXB crystal. (a) (+x, 0, 0), (b) (0, +y, 0), (c) (0, 0, +z), (d) (-x, 0, 0), (e) (0, -y, 0), and (f) (0, 0, -z).</a:t>
            </a:r>
            <a:endParaRPr lang="en-US" sz="2000" b="1" dirty="0">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a16="http://schemas.microsoft.com/office/drawing/2014/main" id="{489B0E01-1226-4874-AFFE-E570AFE3E44E}"/>
              </a:ext>
            </a:extLst>
          </p:cNvPr>
          <p:cNvSpPr txBox="1"/>
          <p:nvPr/>
        </p:nvSpPr>
        <p:spPr>
          <a:xfrm>
            <a:off x="26014285" y="19084611"/>
            <a:ext cx="356188" cy="523220"/>
          </a:xfrm>
          <a:prstGeom prst="rect">
            <a:avLst/>
          </a:prstGeom>
          <a:noFill/>
        </p:spPr>
        <p:txBody>
          <a:bodyPr wrap="none" rtlCol="0">
            <a:spAutoFit/>
          </a:bodyPr>
          <a:lstStyle/>
          <a:p>
            <a:r>
              <a:rPr lang="en-US" sz="2800" dirty="0"/>
              <a:t>a</a:t>
            </a:r>
          </a:p>
        </p:txBody>
      </p:sp>
      <p:sp>
        <p:nvSpPr>
          <p:cNvPr id="104" name="TextBox 103">
            <a:extLst>
              <a:ext uri="{FF2B5EF4-FFF2-40B4-BE49-F238E27FC236}">
                <a16:creationId xmlns:a16="http://schemas.microsoft.com/office/drawing/2014/main" id="{63A05EB4-0CE0-428B-86E6-2309D32B30FC}"/>
              </a:ext>
            </a:extLst>
          </p:cNvPr>
          <p:cNvSpPr txBox="1"/>
          <p:nvPr/>
        </p:nvSpPr>
        <p:spPr>
          <a:xfrm>
            <a:off x="29549212" y="19081416"/>
            <a:ext cx="373820" cy="523220"/>
          </a:xfrm>
          <a:prstGeom prst="rect">
            <a:avLst/>
          </a:prstGeom>
          <a:noFill/>
        </p:spPr>
        <p:txBody>
          <a:bodyPr wrap="none" rtlCol="0">
            <a:spAutoFit/>
          </a:bodyPr>
          <a:lstStyle/>
          <a:p>
            <a:r>
              <a:rPr lang="en-US" sz="2800" dirty="0"/>
              <a:t>b</a:t>
            </a:r>
          </a:p>
        </p:txBody>
      </p:sp>
      <p:sp>
        <p:nvSpPr>
          <p:cNvPr id="105" name="TextBox 104">
            <a:extLst>
              <a:ext uri="{FF2B5EF4-FFF2-40B4-BE49-F238E27FC236}">
                <a16:creationId xmlns:a16="http://schemas.microsoft.com/office/drawing/2014/main" id="{3D0F708E-8277-44F0-88C1-F43467DA9C98}"/>
              </a:ext>
            </a:extLst>
          </p:cNvPr>
          <p:cNvSpPr txBox="1"/>
          <p:nvPr/>
        </p:nvSpPr>
        <p:spPr>
          <a:xfrm>
            <a:off x="33364774" y="19081416"/>
            <a:ext cx="336952" cy="523220"/>
          </a:xfrm>
          <a:prstGeom prst="rect">
            <a:avLst/>
          </a:prstGeom>
          <a:noFill/>
        </p:spPr>
        <p:txBody>
          <a:bodyPr wrap="none" rtlCol="0">
            <a:spAutoFit/>
          </a:bodyPr>
          <a:lstStyle/>
          <a:p>
            <a:r>
              <a:rPr lang="en-US" sz="2800" dirty="0"/>
              <a:t>c</a:t>
            </a:r>
          </a:p>
        </p:txBody>
      </p:sp>
      <p:sp>
        <p:nvSpPr>
          <p:cNvPr id="106" name="TextBox 105">
            <a:extLst>
              <a:ext uri="{FF2B5EF4-FFF2-40B4-BE49-F238E27FC236}">
                <a16:creationId xmlns:a16="http://schemas.microsoft.com/office/drawing/2014/main" id="{BF0A5410-E7D9-4F14-BFC4-312D70912553}"/>
              </a:ext>
            </a:extLst>
          </p:cNvPr>
          <p:cNvSpPr txBox="1"/>
          <p:nvPr/>
        </p:nvSpPr>
        <p:spPr>
          <a:xfrm>
            <a:off x="26042959" y="23739918"/>
            <a:ext cx="373820" cy="523220"/>
          </a:xfrm>
          <a:prstGeom prst="rect">
            <a:avLst/>
          </a:prstGeom>
          <a:noFill/>
        </p:spPr>
        <p:txBody>
          <a:bodyPr wrap="none" rtlCol="0">
            <a:spAutoFit/>
          </a:bodyPr>
          <a:lstStyle/>
          <a:p>
            <a:r>
              <a:rPr lang="en-US" sz="2800" dirty="0"/>
              <a:t>d</a:t>
            </a:r>
          </a:p>
        </p:txBody>
      </p:sp>
      <p:sp>
        <p:nvSpPr>
          <p:cNvPr id="107" name="TextBox 106">
            <a:extLst>
              <a:ext uri="{FF2B5EF4-FFF2-40B4-BE49-F238E27FC236}">
                <a16:creationId xmlns:a16="http://schemas.microsoft.com/office/drawing/2014/main" id="{EE86AA63-678C-44B0-B6DD-A0FC8775F769}"/>
              </a:ext>
            </a:extLst>
          </p:cNvPr>
          <p:cNvSpPr txBox="1"/>
          <p:nvPr/>
        </p:nvSpPr>
        <p:spPr>
          <a:xfrm>
            <a:off x="29537887" y="23771298"/>
            <a:ext cx="362600" cy="523220"/>
          </a:xfrm>
          <a:prstGeom prst="rect">
            <a:avLst/>
          </a:prstGeom>
          <a:noFill/>
        </p:spPr>
        <p:txBody>
          <a:bodyPr wrap="none" rtlCol="0">
            <a:spAutoFit/>
          </a:bodyPr>
          <a:lstStyle/>
          <a:p>
            <a:r>
              <a:rPr lang="en-US" sz="2800" dirty="0"/>
              <a:t>e</a:t>
            </a:r>
          </a:p>
        </p:txBody>
      </p:sp>
      <p:sp>
        <p:nvSpPr>
          <p:cNvPr id="108" name="TextBox 107">
            <a:extLst>
              <a:ext uri="{FF2B5EF4-FFF2-40B4-BE49-F238E27FC236}">
                <a16:creationId xmlns:a16="http://schemas.microsoft.com/office/drawing/2014/main" id="{AE970C25-DA9D-4723-A83F-FF78B80A94D3}"/>
              </a:ext>
            </a:extLst>
          </p:cNvPr>
          <p:cNvSpPr txBox="1"/>
          <p:nvPr/>
        </p:nvSpPr>
        <p:spPr>
          <a:xfrm>
            <a:off x="33355113" y="23815463"/>
            <a:ext cx="293670" cy="523220"/>
          </a:xfrm>
          <a:prstGeom prst="rect">
            <a:avLst/>
          </a:prstGeom>
          <a:noFill/>
        </p:spPr>
        <p:txBody>
          <a:bodyPr wrap="none" rtlCol="0">
            <a:spAutoFit/>
          </a:bodyPr>
          <a:lstStyle/>
          <a:p>
            <a:r>
              <a:rPr lang="en-US" sz="2800" dirty="0"/>
              <a:t>f</a:t>
            </a:r>
          </a:p>
        </p:txBody>
      </p:sp>
    </p:spTree>
    <p:extLst>
      <p:ext uri="{BB962C8B-B14F-4D97-AF65-F5344CB8AC3E}">
        <p14:creationId xmlns:p14="http://schemas.microsoft.com/office/powerpoint/2010/main" val="1679061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3355</TotalTime>
  <Words>1504</Words>
  <Application>Microsoft Office PowerPoint</Application>
  <PresentationFormat>Custom</PresentationFormat>
  <Paragraphs>158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Simulations of Surfactant-Celecoxib Nanocrystal Interactions Caitlyn Smith, Maryana Gogol and Kenneth W. Olsen Department of Chemistry and Biochemistry, Loyola University Chicago 1068 west Sheridan Rd, Chicago, IL 60626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Surfactant-Celecoxib Nanocrystal Interactions Caitlyn Smith, Maryana Gogol and Kenneth W. Olsen Department of Chemistry and Biochemistry, Loyola University Chicago 1068 west Sheridan Rd, Chicago, IL 60626</dc:title>
  <dc:creator>Caitlyn Smith</dc:creator>
  <cp:lastModifiedBy>Hall, Denise</cp:lastModifiedBy>
  <cp:revision>91</cp:revision>
  <dcterms:created xsi:type="dcterms:W3CDTF">2019-10-02T17:10:36Z</dcterms:created>
  <dcterms:modified xsi:type="dcterms:W3CDTF">2020-03-27T20:34:49Z</dcterms:modified>
</cp:coreProperties>
</file>